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0"/>
  </p:notesMasterIdLst>
  <p:sldIdLst>
    <p:sldId id="502" r:id="rId2"/>
    <p:sldId id="501" r:id="rId3"/>
    <p:sldId id="1263" r:id="rId4"/>
    <p:sldId id="1264" r:id="rId5"/>
    <p:sldId id="1266" r:id="rId6"/>
    <p:sldId id="1267" r:id="rId7"/>
    <p:sldId id="1265" r:id="rId8"/>
    <p:sldId id="1268" r:id="rId9"/>
    <p:sldId id="1269" r:id="rId10"/>
    <p:sldId id="1270" r:id="rId11"/>
    <p:sldId id="1271" r:id="rId12"/>
    <p:sldId id="1272" r:id="rId13"/>
    <p:sldId id="1273" r:id="rId14"/>
    <p:sldId id="1274" r:id="rId15"/>
    <p:sldId id="1275" r:id="rId16"/>
    <p:sldId id="1276" r:id="rId17"/>
    <p:sldId id="1277" r:id="rId18"/>
    <p:sldId id="1278" r:id="rId19"/>
    <p:sldId id="1280" r:id="rId20"/>
    <p:sldId id="1279" r:id="rId21"/>
    <p:sldId id="1281" r:id="rId22"/>
    <p:sldId id="1282" r:id="rId23"/>
    <p:sldId id="1325" r:id="rId24"/>
    <p:sldId id="1326" r:id="rId25"/>
    <p:sldId id="1324" r:id="rId26"/>
    <p:sldId id="1327" r:id="rId27"/>
    <p:sldId id="1402" r:id="rId28"/>
    <p:sldId id="1329" r:id="rId29"/>
    <p:sldId id="1330" r:id="rId30"/>
    <p:sldId id="1331" r:id="rId31"/>
    <p:sldId id="1333" r:id="rId32"/>
    <p:sldId id="1332" r:id="rId33"/>
    <p:sldId id="1334" r:id="rId34"/>
    <p:sldId id="1401" r:id="rId35"/>
    <p:sldId id="1283" r:id="rId36"/>
    <p:sldId id="1284" r:id="rId37"/>
    <p:sldId id="1286" r:id="rId38"/>
    <p:sldId id="1285" r:id="rId39"/>
    <p:sldId id="1287" r:id="rId40"/>
    <p:sldId id="1288" r:id="rId41"/>
    <p:sldId id="1289" r:id="rId42"/>
    <p:sldId id="1290" r:id="rId43"/>
    <p:sldId id="1291" r:id="rId44"/>
    <p:sldId id="1292" r:id="rId45"/>
    <p:sldId id="1293" r:id="rId46"/>
    <p:sldId id="1294" r:id="rId47"/>
    <p:sldId id="1297" r:id="rId48"/>
    <p:sldId id="1295" r:id="rId49"/>
    <p:sldId id="1298" r:id="rId50"/>
    <p:sldId id="1299" r:id="rId51"/>
    <p:sldId id="1300" r:id="rId52"/>
    <p:sldId id="1301" r:id="rId53"/>
    <p:sldId id="1303" r:id="rId54"/>
    <p:sldId id="1302" r:id="rId55"/>
    <p:sldId id="1304" r:id="rId56"/>
    <p:sldId id="1306" r:id="rId57"/>
    <p:sldId id="1307" r:id="rId58"/>
    <p:sldId id="1305" r:id="rId59"/>
    <p:sldId id="1308" r:id="rId60"/>
    <p:sldId id="1310" r:id="rId61"/>
    <p:sldId id="1311" r:id="rId62"/>
    <p:sldId id="1319" r:id="rId63"/>
    <p:sldId id="628" r:id="rId64"/>
    <p:sldId id="515" r:id="rId65"/>
    <p:sldId id="548" r:id="rId66"/>
    <p:sldId id="1320" r:id="rId67"/>
    <p:sldId id="1312" r:id="rId68"/>
    <p:sldId id="1313" r:id="rId69"/>
    <p:sldId id="1316" r:id="rId70"/>
    <p:sldId id="1314" r:id="rId71"/>
    <p:sldId id="1317" r:id="rId72"/>
    <p:sldId id="1321" r:id="rId73"/>
    <p:sldId id="1309" r:id="rId74"/>
    <p:sldId id="677" r:id="rId75"/>
    <p:sldId id="1322" r:id="rId76"/>
    <p:sldId id="1398" r:id="rId77"/>
    <p:sldId id="1323" r:id="rId78"/>
    <p:sldId id="1335" r:id="rId79"/>
    <p:sldId id="1336" r:id="rId80"/>
    <p:sldId id="1337" r:id="rId81"/>
    <p:sldId id="1339" r:id="rId82"/>
    <p:sldId id="1338" r:id="rId83"/>
    <p:sldId id="1340" r:id="rId84"/>
    <p:sldId id="1341" r:id="rId85"/>
    <p:sldId id="1342" r:id="rId86"/>
    <p:sldId id="1344" r:id="rId87"/>
    <p:sldId id="1343" r:id="rId88"/>
    <p:sldId id="1345" r:id="rId89"/>
    <p:sldId id="1346" r:id="rId90"/>
    <p:sldId id="1347" r:id="rId91"/>
    <p:sldId id="1348" r:id="rId92"/>
    <p:sldId id="1349" r:id="rId93"/>
    <p:sldId id="1350" r:id="rId94"/>
    <p:sldId id="1351" r:id="rId95"/>
    <p:sldId id="1352" r:id="rId96"/>
    <p:sldId id="1353" r:id="rId97"/>
    <p:sldId id="1354" r:id="rId98"/>
    <p:sldId id="1355" r:id="rId99"/>
    <p:sldId id="1357" r:id="rId100"/>
    <p:sldId id="1356" r:id="rId101"/>
    <p:sldId id="1358" r:id="rId102"/>
    <p:sldId id="1360" r:id="rId103"/>
    <p:sldId id="1361" r:id="rId104"/>
    <p:sldId id="1359" r:id="rId105"/>
    <p:sldId id="1362" r:id="rId106"/>
    <p:sldId id="1363" r:id="rId107"/>
    <p:sldId id="1364" r:id="rId108"/>
    <p:sldId id="1365" r:id="rId109"/>
    <p:sldId id="1366" r:id="rId110"/>
    <p:sldId id="263" r:id="rId111"/>
    <p:sldId id="1367" r:id="rId112"/>
    <p:sldId id="1368" r:id="rId113"/>
    <p:sldId id="1400" r:id="rId114"/>
    <p:sldId id="1369" r:id="rId115"/>
    <p:sldId id="1370" r:id="rId116"/>
    <p:sldId id="1371" r:id="rId117"/>
    <p:sldId id="1372" r:id="rId118"/>
    <p:sldId id="1373" r:id="rId119"/>
    <p:sldId id="1374" r:id="rId120"/>
    <p:sldId id="1375" r:id="rId121"/>
    <p:sldId id="1376" r:id="rId122"/>
    <p:sldId id="1377" r:id="rId123"/>
    <p:sldId id="1378" r:id="rId124"/>
    <p:sldId id="1379" r:id="rId125"/>
    <p:sldId id="1380" r:id="rId126"/>
    <p:sldId id="1381" r:id="rId127"/>
    <p:sldId id="1382" r:id="rId128"/>
    <p:sldId id="1383" r:id="rId129"/>
    <p:sldId id="1384" r:id="rId130"/>
    <p:sldId id="1385" r:id="rId131"/>
    <p:sldId id="1386" r:id="rId132"/>
    <p:sldId id="1387" r:id="rId133"/>
    <p:sldId id="1388" r:id="rId134"/>
    <p:sldId id="1389" r:id="rId135"/>
    <p:sldId id="1390" r:id="rId136"/>
    <p:sldId id="1391" r:id="rId137"/>
    <p:sldId id="1393" r:id="rId138"/>
    <p:sldId id="1392" r:id="rId139"/>
    <p:sldId id="1395" r:id="rId140"/>
    <p:sldId id="1396" r:id="rId141"/>
    <p:sldId id="1397" r:id="rId142"/>
    <p:sldId id="1394" r:id="rId143"/>
    <p:sldId id="1404" r:id="rId144"/>
    <p:sldId id="1405" r:id="rId145"/>
    <p:sldId id="1406" r:id="rId146"/>
    <p:sldId id="1407" r:id="rId147"/>
    <p:sldId id="1408" r:id="rId148"/>
    <p:sldId id="1499" r:id="rId149"/>
    <p:sldId id="1498" r:id="rId150"/>
    <p:sldId id="1409" r:id="rId151"/>
    <p:sldId id="1411" r:id="rId152"/>
    <p:sldId id="1410" r:id="rId153"/>
    <p:sldId id="1412" r:id="rId154"/>
    <p:sldId id="1413" r:id="rId155"/>
    <p:sldId id="1414" r:id="rId156"/>
    <p:sldId id="1415" r:id="rId157"/>
    <p:sldId id="1416" r:id="rId158"/>
    <p:sldId id="1417" r:id="rId159"/>
    <p:sldId id="1418" r:id="rId160"/>
    <p:sldId id="1420" r:id="rId161"/>
    <p:sldId id="1421" r:id="rId162"/>
    <p:sldId id="1423" r:id="rId163"/>
    <p:sldId id="1422" r:id="rId164"/>
    <p:sldId id="1424" r:id="rId165"/>
    <p:sldId id="1425" r:id="rId166"/>
    <p:sldId id="1426" r:id="rId167"/>
    <p:sldId id="1427" r:id="rId168"/>
    <p:sldId id="1428" r:id="rId169"/>
    <p:sldId id="1429" r:id="rId170"/>
    <p:sldId id="1430" r:id="rId171"/>
    <p:sldId id="1431" r:id="rId172"/>
    <p:sldId id="1432" r:id="rId173"/>
    <p:sldId id="1433" r:id="rId174"/>
    <p:sldId id="1434" r:id="rId175"/>
    <p:sldId id="1435" r:id="rId176"/>
    <p:sldId id="1436" r:id="rId177"/>
    <p:sldId id="1437" r:id="rId178"/>
    <p:sldId id="1438" r:id="rId179"/>
    <p:sldId id="1439" r:id="rId180"/>
    <p:sldId id="1440" r:id="rId181"/>
    <p:sldId id="1441" r:id="rId182"/>
    <p:sldId id="1443" r:id="rId183"/>
    <p:sldId id="1444" r:id="rId184"/>
    <p:sldId id="1445" r:id="rId185"/>
    <p:sldId id="1446" r:id="rId186"/>
    <p:sldId id="1448" r:id="rId187"/>
    <p:sldId id="1449" r:id="rId188"/>
    <p:sldId id="1450" r:id="rId189"/>
    <p:sldId id="1451" r:id="rId190"/>
    <p:sldId id="1452" r:id="rId191"/>
    <p:sldId id="1453" r:id="rId192"/>
    <p:sldId id="1454" r:id="rId193"/>
    <p:sldId id="1455" r:id="rId194"/>
    <p:sldId id="1456" r:id="rId195"/>
    <p:sldId id="1457" r:id="rId196"/>
    <p:sldId id="1458" r:id="rId197"/>
    <p:sldId id="1459" r:id="rId198"/>
    <p:sldId id="1460" r:id="rId199"/>
    <p:sldId id="1461" r:id="rId200"/>
    <p:sldId id="1462" r:id="rId201"/>
    <p:sldId id="1501" r:id="rId202"/>
    <p:sldId id="1500" r:id="rId203"/>
    <p:sldId id="1447" r:id="rId204"/>
    <p:sldId id="1463" r:id="rId205"/>
    <p:sldId id="1464" r:id="rId206"/>
    <p:sldId id="1465" r:id="rId207"/>
    <p:sldId id="1466" r:id="rId208"/>
    <p:sldId id="1467" r:id="rId209"/>
    <p:sldId id="1468" r:id="rId210"/>
    <p:sldId id="1470" r:id="rId211"/>
    <p:sldId id="1469" r:id="rId212"/>
    <p:sldId id="1471" r:id="rId213"/>
    <p:sldId id="1473" r:id="rId214"/>
    <p:sldId id="1474" r:id="rId215"/>
    <p:sldId id="1475" r:id="rId216"/>
    <p:sldId id="1502" r:id="rId217"/>
    <p:sldId id="1477" r:id="rId218"/>
    <p:sldId id="1476" r:id="rId219"/>
    <p:sldId id="1478" r:id="rId220"/>
    <p:sldId id="1479" r:id="rId221"/>
    <p:sldId id="1480" r:id="rId222"/>
    <p:sldId id="1481" r:id="rId223"/>
    <p:sldId id="1483" r:id="rId224"/>
    <p:sldId id="1482" r:id="rId225"/>
    <p:sldId id="1484" r:id="rId226"/>
    <p:sldId id="1485" r:id="rId227"/>
    <p:sldId id="1486" r:id="rId228"/>
    <p:sldId id="1487" r:id="rId229"/>
    <p:sldId id="1489" r:id="rId230"/>
    <p:sldId id="1490" r:id="rId231"/>
    <p:sldId id="1492" r:id="rId232"/>
    <p:sldId id="1491" r:id="rId233"/>
    <p:sldId id="1493" r:id="rId234"/>
    <p:sldId id="1494" r:id="rId235"/>
    <p:sldId id="1495" r:id="rId236"/>
    <p:sldId id="1496" r:id="rId237"/>
    <p:sldId id="1497" r:id="rId238"/>
    <p:sldId id="1472" r:id="rId2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3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840" y="44"/>
      </p:cViewPr>
      <p:guideLst/>
    </p:cSldViewPr>
  </p:slideViewPr>
  <p:notesTextViewPr>
    <p:cViewPr>
      <p:scale>
        <a:sx n="1" d="1"/>
        <a:sy n="1" d="1"/>
      </p:scale>
      <p:origin x="0" y="0"/>
    </p:cViewPr>
  </p:notesTextViewPr>
  <p:sorterViewPr>
    <p:cViewPr>
      <p:scale>
        <a:sx n="33" d="100"/>
        <a:sy n="33" d="100"/>
      </p:scale>
      <p:origin x="0" y="-22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notesMaster" Target="notesMasters/notesMaster1.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6D5D5-4D67-4694-AB2A-6364F0F0AC2D}" type="datetimeFigureOut">
              <a:rPr lang="en-US" smtClean="0"/>
              <a:t>5/22/2023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80134D-61CE-4C7D-9DFD-DB2F17DDE013}" type="slidenum">
              <a:rPr lang="en-US" smtClean="0"/>
              <a:t>‹#›</a:t>
            </a:fld>
            <a:endParaRPr lang="en-US"/>
          </a:p>
        </p:txBody>
      </p:sp>
    </p:spTree>
    <p:extLst>
      <p:ext uri="{BB962C8B-B14F-4D97-AF65-F5344CB8AC3E}">
        <p14:creationId xmlns:p14="http://schemas.microsoft.com/office/powerpoint/2010/main" val="96172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0C6765D2-3309-47F9-9D39-6BDD3ECC11A4}" type="slidenum">
              <a:rPr lang="en-US" altLang="en-US" smtClean="0">
                <a:latin typeface="Arial" charset="0"/>
              </a:rPr>
              <a:pPr eaLnBrk="1" hangingPunct="1"/>
              <a:t>110</a:t>
            </a:fld>
            <a:endParaRPr lang="en-US" altLang="en-US">
              <a:latin typeface="Arial" charset="0"/>
            </a:endParaRPr>
          </a:p>
        </p:txBody>
      </p:sp>
      <p:sp>
        <p:nvSpPr>
          <p:cNvPr id="62467" name="Rectangle 2"/>
          <p:cNvSpPr>
            <a:spLocks noGrp="1" noRot="1" noChangeAspect="1" noChangeArrowheads="1" noTextEdit="1"/>
          </p:cNvSpPr>
          <p:nvPr>
            <p:ph type="sldImg"/>
          </p:nvPr>
        </p:nvSpPr>
        <p:spPr>
          <a:xfrm>
            <a:off x="381000" y="685800"/>
            <a:ext cx="6096000" cy="3429000"/>
          </a:xfrm>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87B22-5150-E60B-99B2-20585CC9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0BE073-6640-C873-4FF7-4C8A64B53E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20B1D2-3EF6-9721-C02D-AC138465AAF0}"/>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087195CB-CCFA-3E28-A90D-94BC762923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6A29E9-6190-3CB2-56E5-12F4E63608C1}"/>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4020307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3F9C3-D887-FF56-1E78-5FB26E2C3E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DF2B49-F1FB-0884-E39D-EF9F261578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CE992D-1C6B-C02A-E564-5955000F09DF}"/>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AC9CC78D-079A-339F-BE62-86F99568AA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169DF-C4A3-CA1D-581F-0F12032DECDD}"/>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3141689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680A19-709E-F3E1-0F9C-F3B8BC64F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01EC95-E40E-8871-67F4-EEF2CB0235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D780F5-5C61-6034-BFDD-26C10D776DA5}"/>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7E47FE9A-B6E5-3C00-0C7A-D1274E97D8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49EB50-1B52-FA42-F5B3-F8C7C3C23CB5}"/>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2981062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D48B7-6966-653B-4371-AC1A35D82E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A7F913-881E-F4B7-CEBD-5E898A1ED0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E2E9D6-60D0-3617-878D-7BF170EAA050}"/>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35F31FAE-D0D1-F3EB-36E5-CB94FCAD11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26406B-9F17-0601-DA6F-DAD56B4BD00B}"/>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428533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C88E4-1788-5635-F9F8-58182A50C2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5F5CF-0F96-5670-81B6-73065034C4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ED259E-93A3-81B2-AC4F-BEDF860C5F96}"/>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D1F79F76-3BC9-A203-AEBB-8FED26AA30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E52959-887C-8B05-92D1-F0AB74D28BF9}"/>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2996929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50F6-4C7E-27B6-E0E8-4393CAFA4B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28A5D4-4195-D5D2-AFB1-D52D4E2560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D95919-06A9-7757-4E37-5879DA621F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B94F527-E745-4DBC-1EB6-A098C3B0A45F}"/>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6" name="Footer Placeholder 5">
            <a:extLst>
              <a:ext uri="{FF2B5EF4-FFF2-40B4-BE49-F238E27FC236}">
                <a16:creationId xmlns:a16="http://schemas.microsoft.com/office/drawing/2014/main" id="{C12837C0-39FD-80DD-59EC-62C990E670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EE45F8-B35F-5F76-15F3-CECF701027B0}"/>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3967923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CEEB0-2897-DDB4-1AA0-DB503E04C78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BB3DAD-CC17-61AC-24EC-31DDEE6D2F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4379BF-5DBD-2191-5D24-D023145FD30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095380-00EA-EF93-4871-5A79EA6B09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AC0617-EF3C-32FF-92EC-1E46772332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01FAD0-D344-99F7-11EB-6699A4962AD0}"/>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8" name="Footer Placeholder 7">
            <a:extLst>
              <a:ext uri="{FF2B5EF4-FFF2-40B4-BE49-F238E27FC236}">
                <a16:creationId xmlns:a16="http://schemas.microsoft.com/office/drawing/2014/main" id="{E109FA2C-BE15-1FCE-C88F-3F91E4B710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051D96-C135-4E53-6A3C-E92DBA4C1C4E}"/>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3428564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25FB3-11D0-C4E9-C02D-6516CAD437E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ECEEC6-B5BC-9FA8-F59C-ABC57912A60F}"/>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4" name="Footer Placeholder 3">
            <a:extLst>
              <a:ext uri="{FF2B5EF4-FFF2-40B4-BE49-F238E27FC236}">
                <a16:creationId xmlns:a16="http://schemas.microsoft.com/office/drawing/2014/main" id="{DFDF0AD5-C54A-8DBA-6C1E-5FED42C934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3CB0E6-0892-9209-06F9-E6307CC89121}"/>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1289833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F1E635-6FB9-2109-F9AB-B53E5E82E998}"/>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3" name="Footer Placeholder 2">
            <a:extLst>
              <a:ext uri="{FF2B5EF4-FFF2-40B4-BE49-F238E27FC236}">
                <a16:creationId xmlns:a16="http://schemas.microsoft.com/office/drawing/2014/main" id="{FB4D6201-2F65-E1E0-58A0-28EFCC3AC9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595509-7353-07B1-ECA6-A69CDE4C4CA1}"/>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1629124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E2563-CFD1-1CC5-1188-5E8692201B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0CD991-0EF7-868B-B6D6-44E249BAE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CC664B-70B1-C8C0-1F0C-3A5123C2E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9D0FB0-B654-F5AC-48CD-04E77BC316FF}"/>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6" name="Footer Placeholder 5">
            <a:extLst>
              <a:ext uri="{FF2B5EF4-FFF2-40B4-BE49-F238E27FC236}">
                <a16:creationId xmlns:a16="http://schemas.microsoft.com/office/drawing/2014/main" id="{41EE9281-CAE0-CB67-8EDC-67CF6F63F0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C0A488-5445-01D1-411A-722B6D7C8FB5}"/>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1325607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71796-4EA2-38A5-A5C8-7BF96467DF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FD421A-9837-070B-108B-FD67232CC2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AB2F8E-3260-1F2D-34DB-B38BE763C9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5E378E-7F9F-007A-6499-26B5F9747EA1}"/>
              </a:ext>
            </a:extLst>
          </p:cNvPr>
          <p:cNvSpPr>
            <a:spLocks noGrp="1"/>
          </p:cNvSpPr>
          <p:nvPr>
            <p:ph type="dt" sz="half" idx="10"/>
          </p:nvPr>
        </p:nvSpPr>
        <p:spPr/>
        <p:txBody>
          <a:bodyPr/>
          <a:lstStyle/>
          <a:p>
            <a:fld id="{9EEA49A6-73E4-49FD-91BA-BB747DF6A10A}" type="datetimeFigureOut">
              <a:rPr lang="en-US" smtClean="0"/>
              <a:t>5/22/2023</a:t>
            </a:fld>
            <a:endParaRPr lang="en-US"/>
          </a:p>
        </p:txBody>
      </p:sp>
      <p:sp>
        <p:nvSpPr>
          <p:cNvPr id="6" name="Footer Placeholder 5">
            <a:extLst>
              <a:ext uri="{FF2B5EF4-FFF2-40B4-BE49-F238E27FC236}">
                <a16:creationId xmlns:a16="http://schemas.microsoft.com/office/drawing/2014/main" id="{67192675-3394-9522-0EB1-4EFCCFA4AB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47D4F7-52BD-76E5-E558-D24665FEB1A2}"/>
              </a:ext>
            </a:extLst>
          </p:cNvPr>
          <p:cNvSpPr>
            <a:spLocks noGrp="1"/>
          </p:cNvSpPr>
          <p:nvPr>
            <p:ph type="sldNum" sz="quarter" idx="12"/>
          </p:nvPr>
        </p:nvSpPr>
        <p:spPr/>
        <p:txBody>
          <a:bodyPr/>
          <a:lstStyle/>
          <a:p>
            <a:fld id="{936B22A1-EBCC-44D2-85F5-CE0AA080D191}" type="slidenum">
              <a:rPr lang="en-US" smtClean="0"/>
              <a:t>‹#›</a:t>
            </a:fld>
            <a:endParaRPr lang="en-US"/>
          </a:p>
        </p:txBody>
      </p:sp>
    </p:spTree>
    <p:extLst>
      <p:ext uri="{BB962C8B-B14F-4D97-AF65-F5344CB8AC3E}">
        <p14:creationId xmlns:p14="http://schemas.microsoft.com/office/powerpoint/2010/main" val="132527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839973-A639-11BF-3B1B-F9825FDB81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65FB65F-F573-BA9A-FDFD-4AB77F43E1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F4033E-5706-B6C6-7E98-25A252D7BD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EA49A6-73E4-49FD-91BA-BB747DF6A10A}" type="datetimeFigureOut">
              <a:rPr lang="en-US" smtClean="0"/>
              <a:t>5/22/2023</a:t>
            </a:fld>
            <a:endParaRPr lang="en-US"/>
          </a:p>
        </p:txBody>
      </p:sp>
      <p:sp>
        <p:nvSpPr>
          <p:cNvPr id="5" name="Footer Placeholder 4">
            <a:extLst>
              <a:ext uri="{FF2B5EF4-FFF2-40B4-BE49-F238E27FC236}">
                <a16:creationId xmlns:a16="http://schemas.microsoft.com/office/drawing/2014/main" id="{8627FB6E-03CB-D83D-544E-CBADACB1A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B76EB4-B82E-A5C8-E002-478E1EC517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6B22A1-EBCC-44D2-85F5-CE0AA080D191}" type="slidenum">
              <a:rPr lang="en-US" smtClean="0"/>
              <a:t>‹#›</a:t>
            </a:fld>
            <a:endParaRPr lang="en-US"/>
          </a:p>
        </p:txBody>
      </p:sp>
    </p:spTree>
    <p:extLst>
      <p:ext uri="{BB962C8B-B14F-4D97-AF65-F5344CB8AC3E}">
        <p14:creationId xmlns:p14="http://schemas.microsoft.com/office/powerpoint/2010/main" val="97036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233377"/>
            <a:ext cx="10883153" cy="5068810"/>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609 the Assyrians attempted to retake Harran, but it ended in failure. The decisive battle occurred four years later, in 605 BC, at Carchemish (Jer 46:2).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With this victory the Assyrians were driven off the map, never to be heard of again, and the Egyptians were forced to retreat to their homeland like whipped puppies with their tails between their legs.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08735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932329"/>
            <a:ext cx="11286565" cy="5746377"/>
          </a:xfrm>
        </p:spPr>
        <p:txBody>
          <a:bodyPr>
            <a:noAutofit/>
          </a:bodyPr>
          <a:lstStyle/>
          <a:p>
            <a:pPr marL="1076325" indent="-628650">
              <a:lnSpc>
                <a:spcPct val="100000"/>
              </a:lnSpc>
              <a:spcBef>
                <a:spcPts val="0"/>
              </a:spcBef>
              <a:spcAft>
                <a:spcPts val="1200"/>
              </a:spcAft>
              <a:buAutoNum type="arabicParenBoth"/>
              <a:tabLst>
                <a:tab pos="228600" algn="l"/>
                <a:tab pos="457200" algn="l"/>
                <a:tab pos="685800" algn="l"/>
                <a:tab pos="1076325"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Woe Oracles: 13:1–16; 13:17–23; 34:1–10.</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457200" algn="l"/>
                <a:tab pos="685800" algn="l"/>
                <a:tab pos="1076325"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Miscellaneous Forms: 6:1–14; 7:1–27; 22:23–31; 25:1–26:21; 28:20–23; 29:17–21; 30:1–19; 30:20–26.</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457200" algn="l"/>
                <a:tab pos="685800" algn="l"/>
                <a:tab pos="1076325"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Interpreted Sign-acts: 4:1–5:17; 12:1–20; 21:23–32[21:18–18–27].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339973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701749"/>
            <a:ext cx="11286565" cy="5976957"/>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Salvation Speeches of various sub-types: </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7000"/>
              </a:lnSpc>
              <a:spcAft>
                <a:spcPts val="300"/>
              </a:spcAft>
              <a:buAutoNum type="arabicParenBoth"/>
              <a:tabLst>
                <a:tab pos="228600" algn="l"/>
                <a:tab pos="685800" algn="l"/>
                <a:tab pos="7175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Straightforward pronouncements:  6:8–10; 11:14–21; 16:60–63; 35:1–36:15; 36:16–38.</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7000"/>
              </a:lnSpc>
              <a:spcAft>
                <a:spcPts val="300"/>
              </a:spcAft>
              <a:buAutoNum type="arabicParenBoth"/>
              <a:tabLst>
                <a:tab pos="228600" algn="l"/>
                <a:tab pos="685800" algn="l"/>
                <a:tab pos="7175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Figurative Addresses: 34:1–31; 36:16–38.</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7000"/>
              </a:lnSpc>
              <a:spcAft>
                <a:spcPts val="300"/>
              </a:spcAft>
              <a:buAutoNum type="arabicParenBoth"/>
              <a:tabLst>
                <a:tab pos="228600" algn="l"/>
                <a:tab pos="685800" algn="l"/>
                <a:tab pos="7175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Visions: 37:1–14; 40:1–48:35.</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7000"/>
              </a:lnSpc>
              <a:spcAft>
                <a:spcPts val="300"/>
              </a:spcAft>
              <a:buAutoNum type="arabicParenBoth"/>
              <a:tabLst>
                <a:tab pos="228600" algn="l"/>
                <a:tab pos="685800" algn="l"/>
                <a:tab pos="7175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Literary cartoons: 38:1–39:29.</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Ezekiel was not bound to traditional forms of these genres. </a:t>
            </a: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contrary, he displayed great creativity in modifying ideal forms and combining elements from several in individual prophecies.</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28909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776177"/>
            <a:ext cx="11286565" cy="590253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Also contributing to the force of Ezekiel’s prophecies was his evocative use of language. YHWH warned him at the outset that he would be dealing with a hardened audience, so he pulled no punches in trying to break down that resistance.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abhorrence with which he viewed the syncretistic ways of his country folk is reflected in the strong sexual and fecal language (chapters 6, 16, 23), which translators tend to soften to accommodate the sensitivities of modern hearers.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Elsewhere his heightened emotions are reflected in incomplete sentences, strange constructions, and grammatical infelicities (chapters 1, 7).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843185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1244009"/>
            <a:ext cx="11286565" cy="543469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His verbal and performed diction is often intentionally shocking, to wake his audience to the reality of their state (chapter 4, 12). Frequently he exploits the rhetorical power of ambiguity, inviting his audience to interpret a message as they desire, usually positively, but then turning the image on its head and exposing the delusions of his hearers (21:22[27]; 24:1–14).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Ezekiel also demonstrates great creativity in playing with individual words and phrases, often shifting their nuances within a given oracle (“spirit/wind/breath” in 37:1–14).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174109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956929"/>
            <a:ext cx="11286565" cy="572177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When dealing with unique cultural issues, especially in his oracles against foreign rulers and nations he takes special care to imbue the oracle with local coloring, reflecting the culture of the person or country addressed: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allegory of the ship of Tyre (chapter 27);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Canaanite mythological motifs in the oracle against the King of Tyre (chapter 28);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portrayal of the Pharaoh as the monster of the Nile (chapter 29);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breaking the arm of Pharaoh (30:20–26).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18858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833717"/>
            <a:ext cx="11286565" cy="584498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Even if the book of Ezekiel contains little evidence of any positive response to the prophet’s ministry, at least his audience recognized in him a masterful performer (33:30–33), and when all was said and done, they had to admit a true prophet of YHWH had been among them.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531110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FE1E1-46A0-4ED8-2C16-BAC027F86EC4}"/>
              </a:ext>
            </a:extLst>
          </p:cNvPr>
          <p:cNvSpPr>
            <a:spLocks noGrp="1"/>
          </p:cNvSpPr>
          <p:nvPr>
            <p:ph type="title"/>
          </p:nvPr>
        </p:nvSpPr>
        <p:spPr>
          <a:xfrm>
            <a:off x="573741" y="714541"/>
            <a:ext cx="10515600" cy="683746"/>
          </a:xfrm>
        </p:spPr>
        <p:txBody>
          <a:bodyPr>
            <a:normAutofit/>
          </a:bodyPr>
          <a:lstStyle/>
          <a:p>
            <a:pPr marL="538163" indent="-538163"/>
            <a:r>
              <a:rPr lang="en-US" sz="3600" b="1" dirty="0">
                <a:solidFill>
                  <a:srgbClr val="FFFFCC"/>
                </a:solidFill>
                <a:latin typeface="+mn-lt"/>
              </a:rPr>
              <a:t>3.	The Autobiographical Character of the Book</a:t>
            </a:r>
          </a:p>
        </p:txBody>
      </p:sp>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73741" y="1616148"/>
            <a:ext cx="11304494" cy="5017733"/>
          </a:xfrm>
        </p:spPr>
        <p:txBody>
          <a:bodyPr>
            <a:noAutofit/>
          </a:bodyPr>
          <a:lstStyle/>
          <a:p>
            <a:pPr marL="0" indent="0">
              <a:lnSpc>
                <a:spcPct val="12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Since virtually all of Ezekiel’s oracles are cast in the first person, readers are left with the impression they have gained access to the private memoirs of a holy man, a prophet of Israel. </a:t>
            </a:r>
          </a:p>
          <a:p>
            <a:pPr marL="0" indent="0">
              <a:lnSpc>
                <a:spcPct val="12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Only once, in the editorial note in 1:2–3, is the I-form abandoned in favor of the third person. Elsewhere the prophet is named only in 24:24, but in the context of a divine speech that has itself been introduced by the first person </a:t>
            </a:r>
          </a:p>
          <a:p>
            <a:pPr marL="0" indent="0">
              <a:lnSpc>
                <a:spcPct val="12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contrasts with other prophets, who rarely use the first-person autobiographical form: Amos 7:1–8; 8:1–12; 9:1–4; Hosea 3; Isaiah 6. </a:t>
            </a:r>
            <a:endParaRPr lang="en-US" dirty="0"/>
          </a:p>
        </p:txBody>
      </p:sp>
    </p:spTree>
    <p:extLst>
      <p:ext uri="{BB962C8B-B14F-4D97-AF65-F5344CB8AC3E}">
        <p14:creationId xmlns:p14="http://schemas.microsoft.com/office/powerpoint/2010/main" val="3869166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73741" y="999460"/>
            <a:ext cx="11196918" cy="5634421"/>
          </a:xfrm>
        </p:spPr>
        <p:txBody>
          <a:bodyPr>
            <a:normAutofit fontScale="70000" lnSpcReduction="20000"/>
          </a:bodyPr>
          <a:lstStyle/>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Jeremiah, the most transparent of all prophets, uses the form sparingly: 1:4,11–14; 2:1; 13:1–8; 15:1; 16:1; 17:19; 24:1,3,4. Cf. 4:10). </a:t>
            </a:r>
          </a:p>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Ironically, although the oracles are presented in autobiographical narrative style, occasions when the prophet actually admits the reader into his mind are rare. </a:t>
            </a:r>
          </a:p>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Only six times did he express his reaction, venting revulsion at what he sees or acknowledging the incomprehensibility of YHWH’s actions (4:14; 9:8; 11:13; 21:5[20:49]; 24:20; 37:3). Elsewhere his responses to popular sayings are drafted as divine oracles. </a:t>
            </a:r>
            <a:endParaRPr lang="en-US" dirty="0"/>
          </a:p>
        </p:txBody>
      </p:sp>
    </p:spTree>
    <p:extLst>
      <p:ext uri="{BB962C8B-B14F-4D97-AF65-F5344CB8AC3E}">
        <p14:creationId xmlns:p14="http://schemas.microsoft.com/office/powerpoint/2010/main" val="381210023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73741" y="1169580"/>
            <a:ext cx="11187953" cy="5464301"/>
          </a:xfrm>
        </p:spPr>
        <p:txBody>
          <a:bodyPr>
            <a:normAutofit fontScale="62500" lnSpcReduction="20000"/>
          </a:bodyPr>
          <a:lstStyle/>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the exiled prophet must have heard the chatter of the people, YHWH repeatedly reminded Ezekiel him of what they were saying (11:15; 12:22, 27; 33:30–33; 37:11), even of their reactions to his performed sign–acts (12:9; cf. 17:12; 24:19). </a:t>
            </a:r>
          </a:p>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Only rarely did Ezekiel report his compliance with the divine order to speak or perform some prophetic sign–act (11:25; 12:7; 24:18). </a:t>
            </a:r>
          </a:p>
          <a:p>
            <a:pPr marL="0" indent="0">
              <a:lnSpc>
                <a:spcPct val="120000"/>
              </a:lnSpc>
              <a:spcBef>
                <a:spcPts val="0"/>
              </a:spcBef>
              <a:spcAft>
                <a:spcPts val="600"/>
              </a:spcAft>
              <a:buNone/>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in spite of the autobiographic form, we wonder if the real Ezekiel was ever exposed. What we see is a man totally under the control of the spirit of YHWH; only what God says and does matters.</a:t>
            </a:r>
            <a:endParaRPr lang="en-US" sz="4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pPr>
            <a:endParaRPr lang="en-US" dirty="0"/>
          </a:p>
        </p:txBody>
      </p:sp>
    </p:spTree>
    <p:extLst>
      <p:ext uri="{BB962C8B-B14F-4D97-AF65-F5344CB8AC3E}">
        <p14:creationId xmlns:p14="http://schemas.microsoft.com/office/powerpoint/2010/main" val="15406713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FE1E1-46A0-4ED8-2C16-BAC027F86EC4}"/>
              </a:ext>
            </a:extLst>
          </p:cNvPr>
          <p:cNvSpPr>
            <a:spLocks noGrp="1"/>
          </p:cNvSpPr>
          <p:nvPr>
            <p:ph type="title"/>
          </p:nvPr>
        </p:nvSpPr>
        <p:spPr>
          <a:xfrm>
            <a:off x="573741" y="87220"/>
            <a:ext cx="10515600" cy="683746"/>
          </a:xfrm>
        </p:spPr>
        <p:txBody>
          <a:bodyPr>
            <a:normAutofit/>
          </a:bodyPr>
          <a:lstStyle/>
          <a:p>
            <a:pPr marL="538163" indent="-538163"/>
            <a:r>
              <a:rPr lang="en-US" sz="3600" b="1" dirty="0">
                <a:solidFill>
                  <a:srgbClr val="FFFFCC"/>
                </a:solidFill>
                <a:latin typeface="+mn-lt"/>
              </a:rPr>
              <a:t>4.	The Structure and Outline of the Book of Ezekiel</a:t>
            </a:r>
          </a:p>
        </p:txBody>
      </p:sp>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73741" y="923364"/>
            <a:ext cx="11304494" cy="5710517"/>
          </a:xfrm>
        </p:spPr>
        <p:txBody>
          <a:bodyPr>
            <a:noAutofit/>
          </a:bodyPr>
          <a:lstStyle/>
          <a:p>
            <a:pPr marL="0" indent="0">
              <a:lnSpc>
                <a:spcPct val="120000"/>
              </a:lnSpc>
              <a:spcBef>
                <a:spcPts val="0"/>
              </a:spcBef>
              <a:spcAft>
                <a:spcPts val="600"/>
              </a:spcAft>
              <a:buNone/>
            </a:pPr>
            <a:r>
              <a:rPr lang="en-US" sz="3200" b="1" dirty="0">
                <a:solidFill>
                  <a:srgbClr val="FFFFCC"/>
                </a:solidFill>
              </a:rPr>
              <a:t>No prophetic book in the First Testament matches Ezekiel for the clarity of its structure, including the beginnings and endings of oracles, and their internal markers of structure. But its symmetry in the grand design and in many of its oracles also reflect a priestly mind preoccupied with logic and order. </a:t>
            </a:r>
          </a:p>
        </p:txBody>
      </p:sp>
      <p:pic>
        <p:nvPicPr>
          <p:cNvPr id="5" name="Picture 4" descr="A picture containing text, screenshot, font, number&#10;&#10;Description automatically generated">
            <a:extLst>
              <a:ext uri="{FF2B5EF4-FFF2-40B4-BE49-F238E27FC236}">
                <a16:creationId xmlns:a16="http://schemas.microsoft.com/office/drawing/2014/main" id="{F4D109E6-D3E3-4542-9816-8FF5C7AC64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741" y="916359"/>
            <a:ext cx="11210925" cy="5724525"/>
          </a:xfrm>
          <a:prstGeom prst="rect">
            <a:avLst/>
          </a:prstGeom>
        </p:spPr>
      </p:pic>
    </p:spTree>
    <p:extLst>
      <p:ext uri="{BB962C8B-B14F-4D97-AF65-F5344CB8AC3E}">
        <p14:creationId xmlns:p14="http://schemas.microsoft.com/office/powerpoint/2010/main" val="631266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978195"/>
            <a:ext cx="10883153" cy="5323992"/>
          </a:xfrm>
        </p:spPr>
        <p:txBody>
          <a:bodyPr>
            <a:noAutofit/>
          </a:bodyPr>
          <a:lstStyle/>
          <a:p>
            <a:pPr marL="514350" indent="-514350">
              <a:lnSpc>
                <a:spcPct val="100000"/>
              </a:lnSpc>
              <a:spcBef>
                <a:spcPts val="0"/>
              </a:spcBef>
              <a:spcAft>
                <a:spcPts val="600"/>
              </a:spcAft>
              <a:buAutoNum type="alphaLcPeriod" startAt="2"/>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Judean Scene</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spite of the apparent latter-day conversion of Manasseh (687–642 BC), the kingdom of Judah never recovered from the spiritual depths to which he had brought the nation.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Branded by the historian as the worst king to sit on David’s throne (2 Kgs 21:1–18; 24:3–4), after forty-five years of court sponsored paganism, Judaean apostasy was so deeply entrenched that the sweeping reforms of the good king Josiah (640–609 BC) could do no more than scratch the surface, but not for lack of trying.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6109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Grp="1" noChangeAspect="1"/>
          </p:cNvGraphicFramePr>
          <p:nvPr>
            <p:ph idx="1"/>
            <p:extLst>
              <p:ext uri="{D42A27DB-BD31-4B8C-83A1-F6EECF244321}">
                <p14:modId xmlns:p14="http://schemas.microsoft.com/office/powerpoint/2010/main" val="2406523887"/>
              </p:ext>
            </p:extLst>
          </p:nvPr>
        </p:nvGraphicFramePr>
        <p:xfrm>
          <a:off x="968189" y="134471"/>
          <a:ext cx="10282518" cy="6645821"/>
        </p:xfrm>
        <a:graphic>
          <a:graphicData uri="http://schemas.openxmlformats.org/presentationml/2006/ole">
            <mc:AlternateContent xmlns:mc="http://schemas.openxmlformats.org/markup-compatibility/2006">
              <mc:Choice xmlns:v="urn:schemas-microsoft-com:vml" Requires="v">
                <p:oleObj name="Acrobat Document" r:id="rId3" imgW="7542857" imgH="5830114" progId="AcroExch.Document.7">
                  <p:embed/>
                </p:oleObj>
              </mc:Choice>
              <mc:Fallback>
                <p:oleObj name="Acrobat Document" r:id="rId3" imgW="7542857" imgH="5830114" progId="AcroExch.Document.7">
                  <p:embed/>
                  <p:pic>
                    <p:nvPicPr>
                      <p:cNvPr id="307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8189" y="134471"/>
                        <a:ext cx="10282518" cy="6645821"/>
                      </a:xfrm>
                      <a:prstGeom prst="rect">
                        <a:avLst/>
                      </a:prstGeom>
                      <a:noFill/>
                      <a:ln>
                        <a:noFill/>
                      </a:ln>
                      <a:effectLst/>
                    </p:spPr>
                  </p:pic>
                </p:oleObj>
              </mc:Fallback>
            </mc:AlternateContent>
          </a:graphicData>
        </a:graphic>
      </p:graphicFrame>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CE606-FBAC-ECE2-0812-D0E37158E105}"/>
              </a:ext>
            </a:extLst>
          </p:cNvPr>
          <p:cNvSpPr>
            <a:spLocks noGrp="1"/>
          </p:cNvSpPr>
          <p:nvPr>
            <p:ph type="title"/>
          </p:nvPr>
        </p:nvSpPr>
        <p:spPr>
          <a:xfrm>
            <a:off x="448234" y="582706"/>
            <a:ext cx="11331389" cy="728569"/>
          </a:xfrm>
        </p:spPr>
        <p:txBody>
          <a:bodyPr>
            <a:normAutofit/>
          </a:bodyPr>
          <a:lstStyle/>
          <a:p>
            <a:pPr algn="ctr"/>
            <a:r>
              <a:rPr lang="en-US" sz="3600" b="1" dirty="0">
                <a:solidFill>
                  <a:srgbClr val="FFFFCC"/>
                </a:solidFill>
                <a:latin typeface="+mn-lt"/>
              </a:rPr>
              <a:t>A Broad Outline of Ezekiel</a:t>
            </a:r>
          </a:p>
        </p:txBody>
      </p:sp>
      <p:sp>
        <p:nvSpPr>
          <p:cNvPr id="3" name="Content Placeholder 2">
            <a:extLst>
              <a:ext uri="{FF2B5EF4-FFF2-40B4-BE49-F238E27FC236}">
                <a16:creationId xmlns:a16="http://schemas.microsoft.com/office/drawing/2014/main" id="{BC849F6A-FF89-7476-1E74-0273A939E00D}"/>
              </a:ext>
            </a:extLst>
          </p:cNvPr>
          <p:cNvSpPr>
            <a:spLocks noGrp="1"/>
          </p:cNvSpPr>
          <p:nvPr>
            <p:ph idx="1"/>
          </p:nvPr>
        </p:nvSpPr>
        <p:spPr>
          <a:xfrm>
            <a:off x="448235" y="1801905"/>
            <a:ext cx="11564471" cy="4375057"/>
          </a:xfrm>
        </p:spPr>
        <p:txBody>
          <a:bodyPr>
            <a:normAutofit fontScale="25000" lnSpcReduction="20000"/>
          </a:bodyPr>
          <a:lstStyle/>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Part 1: Messages of Doom and Gloom for Judah/Israel (1:1–24:27)</a:t>
            </a:r>
            <a:endPar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Call of Ezekiel to the Prophetic Priestly Ministry </a:t>
            </a: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(1:1–3:27)</a:t>
            </a:r>
            <a:endPar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2800" b="1" dirty="0">
                <a:solidFill>
                  <a:srgbClr val="FFFFCC"/>
                </a:solidFill>
                <a:latin typeface="Calibri" panose="020F0502020204030204" pitchFamily="34" charset="0"/>
                <a:ea typeface="Calibri" panose="020F0502020204030204" pitchFamily="34" charset="0"/>
                <a:cs typeface="Calibri" panose="020F0502020204030204" pitchFamily="34" charset="0"/>
              </a:rPr>
              <a:t>	b.			</a:t>
            </a:r>
            <a:r>
              <a:rPr lang="en-US" sz="12800" b="1" dirty="0">
                <a:solidFill>
                  <a:srgbClr val="FFFFCC"/>
                </a:solidFill>
                <a:effectLst/>
                <a:latin typeface="Calibri" panose="020F0502020204030204" pitchFamily="34" charset="0"/>
                <a:ea typeface="Calibri" panose="020F0502020204030204" pitchFamily="34" charset="0"/>
              </a:rPr>
              <a:t>Signs and Visions of Woe for Israel/Judah (4:1–11:25)</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28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A Collection of Judgment Oracles Against Israel (12:1–24:27)</a:t>
            </a:r>
            <a:endPar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80081915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849F6A-FF89-7476-1E74-0273A939E00D}"/>
              </a:ext>
            </a:extLst>
          </p:cNvPr>
          <p:cNvSpPr>
            <a:spLocks noGrp="1"/>
          </p:cNvSpPr>
          <p:nvPr>
            <p:ph idx="1"/>
          </p:nvPr>
        </p:nvSpPr>
        <p:spPr>
          <a:xfrm>
            <a:off x="448235" y="776176"/>
            <a:ext cx="11564471" cy="6081823"/>
          </a:xfrm>
        </p:spPr>
        <p:txBody>
          <a:bodyPr>
            <a:normAutofit fontScale="25000" lnSpcReduction="20000"/>
          </a:bodyPr>
          <a:lstStyle/>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Part 2: Messages of Hope and Restoration for Judah/Israel </a:t>
            </a:r>
            <a:r>
              <a:rPr lang="en-US" sz="7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(25:1–48:35)</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Negative Messages of Hope: The Oracles Against Foreign 						Nations (25:1–32:32)</a:t>
            </a:r>
            <a:endParaRPr lang="en-US" sz="11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(1)		</a:t>
            </a:r>
            <a:r>
              <a:rPr lang="en-US" sz="9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Oracles of Judgment Concerning the Six Nations (25:1–28:23)</a:t>
            </a:r>
            <a:endPar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(2)</a:t>
            </a:r>
            <a:r>
              <a:rPr lang="en-US" sz="9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YHWH’s Agenda for the Nations (28:20–26)</a:t>
            </a:r>
            <a:endParaRPr lang="en-US" sz="9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(3)		</a:t>
            </a:r>
            <a:r>
              <a:rPr lang="en-US" sz="9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Oracles of Judgment Concerning Egypt (29:1–32:32)</a:t>
            </a:r>
            <a:endPar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End of an Era (33:1–33)</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Positive Messages of Hope for Israel: The Gospel according 						to Ezekiel (34:1–48:35)</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9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Proclaiming the Good News: “Stand by and see the salvation of YHWH!” 							(34:1–39:29)</a:t>
            </a:r>
            <a:endPar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917575">
              <a:lnSpc>
                <a:spcPct val="120000"/>
              </a:lnSpc>
              <a:spcBef>
                <a:spcPts val="0"/>
              </a:spcBef>
              <a:spcAft>
                <a:spcPts val="600"/>
              </a:spcAft>
              <a:buNone/>
              <a:tabLst>
                <a:tab pos="358775" algn="l"/>
                <a:tab pos="685800" algn="l"/>
                <a:tab pos="717550" algn="l"/>
                <a:tab pos="1076325" algn="l"/>
                <a:tab pos="1435100" algn="l"/>
                <a:tab pos="1792288" algn="l"/>
                <a:tab pos="2151063" algn="l"/>
                <a:tab pos="2509838" algn="l"/>
                <a:tab pos="2868613" algn="l"/>
                <a:tab pos="3227388" algn="l"/>
                <a:tab pos="3586163" algn="l"/>
              </a:tabLst>
            </a:pPr>
            <a:r>
              <a:rPr lang="en-US" sz="9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Envisioning the Good News: “Stand by and See the Return of YHWH!” 							(40:1–43:11)</a:t>
            </a:r>
            <a:endParaRPr lang="en-US" sz="9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56622956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16495-E625-8126-644D-DDD1AB9B96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05239E7-1223-389D-5DB3-F872AE17E71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322915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77015" y="1834660"/>
            <a:ext cx="10013576" cy="3378745"/>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33</a:t>
            </a:r>
          </a:p>
          <a:p>
            <a:pPr algn="ct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Hearing the Message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of 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Two Short Prophetic Tractates</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28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(Nahum and Joel)</a:t>
            </a:r>
          </a:p>
        </p:txBody>
      </p:sp>
    </p:spTree>
    <p:extLst>
      <p:ext uri="{BB962C8B-B14F-4D97-AF65-F5344CB8AC3E}">
        <p14:creationId xmlns:p14="http://schemas.microsoft.com/office/powerpoint/2010/main" val="59824504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459359"/>
            <a:ext cx="10515600" cy="827181"/>
          </a:xfrm>
        </p:spPr>
        <p:txBody>
          <a:bodyPr>
            <a:normAutofit/>
          </a:bodyPr>
          <a:lstStyle/>
          <a:p>
            <a:pPr algn="ctr"/>
            <a:r>
              <a:rPr lang="en-US" sz="3600" b="1" dirty="0">
                <a:solidFill>
                  <a:srgbClr val="FFFFCC"/>
                </a:solidFill>
                <a:latin typeface="+mn-lt"/>
              </a:rPr>
              <a:t>Nahum</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93059" y="1286540"/>
            <a:ext cx="11107270" cy="5293554"/>
          </a:xfrm>
        </p:spPr>
        <p:txBody>
          <a:bodyPr>
            <a:normAutofit fontScale="92500"/>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Nahum’s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the book offers no clear indication of what precipitated this heated series of prophetic pronouncements, it does provide a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terminus a quo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a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terminus ad quem</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for Nahum’s ministry. The reference to the fall of Thebes (No-Ammon), the capital of Egypt, in 3:8 requires a date after 663 BC, when Ashurbanipal (668–627 BC) captured the city. Since the Fall of Nineveh is perceived as a future event, Nahum must have ministered in Judah prior to 612 BC, when the Assyrian capital fell to the Medes, allies of Babylon.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317893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365125"/>
            <a:ext cx="10515600" cy="827181"/>
          </a:xfrm>
        </p:spPr>
        <p:txBody>
          <a:bodyPr>
            <a:normAutofit/>
          </a:bodyPr>
          <a:lstStyle/>
          <a:p>
            <a:pPr algn="ctr"/>
            <a:r>
              <a:rPr lang="en-US" sz="3600" b="1" dirty="0">
                <a:solidFill>
                  <a:srgbClr val="FFFFCC"/>
                </a:solidFill>
                <a:latin typeface="+mn-lt"/>
              </a:rPr>
              <a:t>Nahum</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838200" y="1111624"/>
            <a:ext cx="10515600" cy="5468470"/>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by 621 BC, the mid-point of Josiah’s reign (640–609 BC) the Assyrians had obviously overextended themselves, and their threat to Judah had virtually disappeared.</a:t>
            </a: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One should therefore probably date this oracle near the end of Ashurbanipal’s reign, when Ninevite power was at its height.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4707444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365125"/>
            <a:ext cx="10515600" cy="827181"/>
          </a:xfrm>
        </p:spPr>
        <p:txBody>
          <a:bodyPr>
            <a:normAutofit/>
          </a:bodyPr>
          <a:lstStyle/>
          <a:p>
            <a:pPr algn="ctr"/>
            <a:r>
              <a:rPr lang="en-US" sz="3600" b="1" dirty="0">
                <a:solidFill>
                  <a:srgbClr val="FFFFCC"/>
                </a:solidFill>
                <a:latin typeface="+mn-lt"/>
              </a:rPr>
              <a:t>Nahum</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838200" y="1111624"/>
            <a:ext cx="10515600" cy="5468470"/>
          </a:xfrm>
        </p:spPr>
        <p:txBody>
          <a:bodyPr>
            <a:norm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Nahum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1755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name Nahum, meaning “Comforted [by YHWH],” is an appropriate name for one who offers the present hope for Judah, but it is ironic from Nineveh’s point of view. </a:t>
            </a:r>
          </a:p>
          <a:p>
            <a:pPr marL="71755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We know 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othing of this prophet except that he came from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Elkosh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 unknown site, but presumably in Judah. The introduction of the book as “the load of Nineveh” reflects the “burden” of this message on the prophet’s shoulders.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887833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365125"/>
            <a:ext cx="10515600" cy="827181"/>
          </a:xfrm>
        </p:spPr>
        <p:txBody>
          <a:bodyPr>
            <a:normAutofit/>
          </a:bodyPr>
          <a:lstStyle/>
          <a:p>
            <a:pPr algn="ctr"/>
            <a:r>
              <a:rPr lang="en-US" sz="3600" b="1" dirty="0">
                <a:solidFill>
                  <a:srgbClr val="FFFFCC"/>
                </a:solidFill>
                <a:latin typeface="+mn-lt"/>
              </a:rPr>
              <a:t>Nahum</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838200" y="1111624"/>
            <a:ext cx="10515600" cy="5468470"/>
          </a:xfrm>
        </p:spPr>
        <p:txBody>
          <a:bodyPr>
            <a:norm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17550" indent="-71755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Like Obadiah this book announces the imminent judgment of a foreign nation. Although it begins with the third person of indirect address, in verse 9 the prophet reverts to the second person of direct address. This does not mean that Nahum actually preached in Nineveh or that the Ninevites ever learned of the oracle. This was a rhetorical device; the primary audience was Judah.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57024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17176" y="978194"/>
            <a:ext cx="10892118" cy="5601899"/>
          </a:xfrm>
        </p:spPr>
        <p:txBody>
          <a:bodyPr>
            <a:normAutofit fontScale="925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key verses of the book are 1:2–3a and 7, which together present the two sides of God. </a:t>
            </a: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is passionate and good, a source of security, and knows those who cast themselves on him. Accordingly, taking a leaf from Isaiah 40:9, he has beautiful feet because he is the one announcing peace to Judah. This is the evangel of Nahum.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God is vengeful/avenging toward the wicked. With unprecedented and unparalleled vividness Nahum describes the chaotic fall of the city (3:2–23; cf. 2:3–4) and rhetorically barks out the commands for the defenders (2:1; 3:14).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56070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627528"/>
            <a:ext cx="10883153" cy="5674659"/>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Acceding to the throne of David at the tender age of eight, Josiah represented Judah’s last hope. His attempts to break out of a half century of paganism by purging the nation of pagan cult objects, eliminating divination and magic, centralizing public worship in Jerusalem, and reinstituting the Passover are laudable (2 Kings 23; 2 Chronicles 34).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extension of the campaign against idolatry into the northern kingdom (2 Chron 34:6–7) as well as his effort in 609 BC to intercept Pharaoh Neco on his way north to Carchemish, suggest he may have been trying to restore the old Davidic kingdom.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086624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17176" y="882502"/>
            <a:ext cx="10892118" cy="5697592"/>
          </a:xfrm>
        </p:spPr>
        <p:txBody>
          <a:bodyPr>
            <a:normAutofit fontScale="925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modern sensitivities find the violent image of YHWH difficult for us to accept, let alone justify. Not only is his fury offensive; the portrait of YHWH as a male lifting Nineveh’s skirts over her face and making a spectacle of her is ill-becoming any deity. In the words of Judith Sanderson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Women’s Bible Commentary</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pp. 220–21):</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1" dirty="0">
                <a:solidFill>
                  <a:srgbClr val="FFFFCC"/>
                </a:solidFill>
                <a:effectLst/>
                <a:latin typeface="Calibri" panose="020F0502020204030204" pitchFamily="34" charset="0"/>
                <a:ea typeface="MS Gothic" panose="020B0609070205080204" pitchFamily="49" charset="-128"/>
              </a:rPr>
              <a:t>“The image Nahum used to vent that anger is dangerous to women’s health, lives, and well-being and must be recognized as such. In a society where violence against women is epidemic, it is extremely dangerous to image God as involved in it in any way. The danger is of two kinds. What would it mean to worship a God who is portrayed as raping women when angry? </a:t>
            </a:r>
            <a:endParaRPr lang="en-US" sz="3200" b="1" i="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0574506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48586" y="754912"/>
            <a:ext cx="10960708" cy="5825182"/>
          </a:xfrm>
        </p:spPr>
        <p:txBody>
          <a:bodyPr>
            <a:noAutofit/>
          </a:bodyPr>
          <a:lstStyle/>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And if humans see themselves in some way as the image of God, what would it mean to reflect that aspect of God’s activity on the human level? To involve God in an image of sexual violence is, in a profound way, somehow to justify it and thereby to sanction it for human males who for any reason are angry with a woman. </a:t>
            </a: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 wonder then that these biblical passages are seldom used for preaching and teaching. . . . It is dangerous enough that God is depicted as male while human beings are female. The danger is greatly compounded when God is depicted as a male who proves his manhood and superiority through violent and sexual retaliation against women.</a:t>
            </a:r>
            <a:endParaRPr lang="en-US" sz="3200" b="1" i="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0778921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914400" y="818706"/>
            <a:ext cx="10694894" cy="5761387"/>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do we respond to this evaluation?</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indent="-514350">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evaluation exaggerates/twists the role of God in the prophecy. </a:t>
            </a:r>
          </a:p>
          <a:p>
            <a:pPr marL="53816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If he lifts her skirts it is not to rape her but to expose her shamefully to those to whom she has bared herself voluntarily. This is not only a case of the punishment suiting the crime; the sentence is filled with irony. If she is so intent on baring herself to all passers-by, YHWH offers his assistance—though with a totally different meaning.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6996755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914400" y="986118"/>
            <a:ext cx="10694894" cy="5593976"/>
          </a:xfrm>
        </p:spPr>
        <p:txBody>
          <a:bodyPr>
            <a:noAutofit/>
          </a:bodyPr>
          <a:lstStyle/>
          <a:p>
            <a:pPr marL="514350" indent="-514350">
              <a:lnSpc>
                <a:spcPct val="100000"/>
              </a:lnSpc>
              <a:spcBef>
                <a:spcPts val="0"/>
              </a:spcBef>
              <a:spcAft>
                <a:spcPts val="600"/>
              </a:spcAft>
              <a:buAutoNum type="alphaL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This evaluation misconstrues Nineveh’s sexual activity. </a:t>
            </a:r>
          </a:p>
          <a:p>
            <a:pPr marL="538163" indent="0">
              <a:lnSpc>
                <a:spcPct val="100000"/>
              </a:lnSpc>
              <a:spcBef>
                <a:spcPts val="0"/>
              </a:spcBef>
              <a:spcAft>
                <a:spcPts val="600"/>
              </a:spcAft>
              <a:buNone/>
              <a:tabLst>
                <a:tab pos="228600" algn="l"/>
                <a:tab pos="457200" algn="l"/>
                <a:tab pos="5381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She was not an innocent maiden, whom YHWH forcefully violates. She has already defiled herself with her prostitution, selling her services to clients, other nations, and her allies and trading partners. There is no hint here of YHWH abusively usurping their role and imposing himself upon her as a sex partner.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3360454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967562"/>
            <a:ext cx="11331388" cy="5612531"/>
          </a:xfrm>
        </p:spPr>
        <p:txBody>
          <a:bodyPr>
            <a:noAutofit/>
          </a:bodyPr>
          <a:lstStyle/>
          <a:p>
            <a:pPr marL="514350" indent="-514350">
              <a:lnSpc>
                <a:spcPct val="100000"/>
              </a:lnSpc>
              <a:spcBef>
                <a:spcPts val="0"/>
              </a:spcBef>
              <a:spcAft>
                <a:spcPts val="600"/>
              </a:spcAft>
              <a:buAutoNum type="alphaLcPeriod" startAt="3"/>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Interpretations like this tend to find God to be the principal problem in many biblical texts.</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Preferring to focus on his masculinity and the city’s violated femininity, the reasons for YHWH’s response are disregarded. </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not simply the case of an oppressive and powerful male taking advantage of a weak and vulnerable female. </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and many other biblical texts charge Nineveh with unspeakable wickedness, expressed in a host of crimes and atrocities.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564149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1004046"/>
            <a:ext cx="11331388" cy="5576047"/>
          </a:xfrm>
        </p:spPr>
        <p:txBody>
          <a:bodyPr>
            <a:noAutofit/>
          </a:bodyPr>
          <a:lstStyle/>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evaluation is amply confirmed by ubiquitous references in the Assyrians’ own annals to their glorification of violence. (See the boasting of Shalmaneser III, the emperor probably most responsible for the annihilation of the Northern Kingdom, in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277). </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Obviously the warning announced by Jonah has been long forgotten.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0171616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1004046"/>
            <a:ext cx="11331388" cy="5576047"/>
          </a:xfrm>
        </p:spPr>
        <p:txBody>
          <a:bodyPr>
            <a:noAutofit/>
          </a:bodyPr>
          <a:lstStyle/>
          <a:p>
            <a:pPr marL="514350" indent="-514350">
              <a:lnSpc>
                <a:spcPct val="100000"/>
              </a:lnSpc>
              <a:spcBef>
                <a:spcPts val="0"/>
              </a:spcBef>
              <a:spcAft>
                <a:spcPts val="600"/>
              </a:spcAft>
              <a:buAutoNum type="alphaL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interpretations tend to tell us more about the interpreters and their times than about the message the prophet was trying to communicate.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though Nahum nowhere emphasizes YHWH’s masculinity, with their radical anti-patriarchal lens, Nineveh is instinctively perceived as a weak female victimized by an abusive and overpowering male. It is difficult to imagine Nahum or any other prophet imagining YHWH in these terms.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5511370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1004046"/>
            <a:ext cx="11331388" cy="5576047"/>
          </a:xfrm>
        </p:spPr>
        <p:txBody>
          <a:bodyPr>
            <a:noAutofit/>
          </a:bodyPr>
          <a:lstStyle/>
          <a:p>
            <a:pPr marL="514350" indent="-514350">
              <a:lnSpc>
                <a:spcPct val="100000"/>
              </a:lnSpc>
              <a:spcBef>
                <a:spcPts val="0"/>
              </a:spcBef>
              <a:spcAft>
                <a:spcPts val="600"/>
              </a:spcAft>
              <a:buAutoNum type="alphaLcPeriod" startAt="5"/>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genre of prophetic preaching is determined by rhetorical considerations; ideas are cast in graphic images for effect.</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Prophets often resorted to hyperbole and vivid imagery to make a point, sometimes deliberately to shock their audiences (see Ezekiel). </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this effect is dependent precisely upon the dissonance between the image and reality. If YHWH’s supposed abusive behavior reflects and thereby reinforces prevailing conduct of men (a problem probably more serious in our culture than it was then), its rhetorical value is diminished.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152277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1004046"/>
            <a:ext cx="11331388" cy="5576047"/>
          </a:xfrm>
        </p:spPr>
        <p:txBody>
          <a:bodyPr>
            <a:noAutofit/>
          </a:bodyPr>
          <a:lstStyle/>
          <a:p>
            <a:pPr marL="514350" indent="-514350">
              <a:lnSpc>
                <a:spcPct val="100000"/>
              </a:lnSpc>
              <a:spcBef>
                <a:spcPts val="0"/>
              </a:spcBef>
              <a:spcAft>
                <a:spcPts val="600"/>
              </a:spcAft>
              <a:buAutoNum type="alphaLcPeriod" startAt="5"/>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genre of prophetic preaching is determined by rhetorical considerations; ideas are cast in graphic images for effect.</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Prophets often resorted to hyperbole and vivid imagery to make a point, sometimes deliberately to shock their audiences (see Ezekiel). </a:t>
            </a:r>
          </a:p>
          <a:p>
            <a:pPr marL="538163"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this effect is dependent precisely upon the dissonance between the image and reality. If YHWH’s supposed abusive behavior reflects and thereby reinforces prevailing conduct of men (a problem probably more serious in our culture than it was then), its rhetorical value is diminished.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607572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903767"/>
            <a:ext cx="11331388" cy="5676326"/>
          </a:xfrm>
        </p:spPr>
        <p:txBody>
          <a:bodyPr>
            <a:noAutofit/>
          </a:bodyPr>
          <a:lstStyle/>
          <a:p>
            <a:pPr marL="742950" indent="-514350">
              <a:lnSpc>
                <a:spcPct val="100000"/>
              </a:lnSpc>
              <a:spcBef>
                <a:spcPts val="0"/>
              </a:spcBef>
              <a:spcAft>
                <a:spcPts val="600"/>
              </a:spcAft>
              <a:buAutoNum type="alphaLcPeriod" startAt="6"/>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reader’s agenda tends to overwhelm if not totally smother the central message of the author for the primary audience (Judah). </a:t>
            </a:r>
          </a:p>
          <a:p>
            <a:pPr marL="717550"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essence of Nahum’s theology is expressed in 1:3, 7. YHWH is merciful, gracious, and kind to all who cast themselves upon him (as a previous generation of Ninevites had experienced), but his impassioned personality also has another side. </a:t>
            </a:r>
          </a:p>
          <a:p>
            <a:pPr marL="717550"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Those who violate the rights of other humans and those who rise in opposition to him will experience his passion in another form.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04320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627528"/>
            <a:ext cx="10883153" cy="5674659"/>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it was too little too late. His tragic death at the age of thirty-one (2 Kgs 23:28–30; 2 Chron 35:20–27). leaves one wondering what might have been. Or was Josiah like Enoch, so out of step with the times that God took him home.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9231820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896471"/>
            <a:ext cx="11331388" cy="5683622"/>
          </a:xfrm>
        </p:spPr>
        <p:txBody>
          <a:bodyPr>
            <a:noAutofit/>
          </a:bodyPr>
          <a:lstStyle/>
          <a:p>
            <a:pPr marL="717550"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apparent bloodthirstiness of this prophecy (chapter 3 contains the most vivid war song in the Bible) must be seen as a response to Nineveh’s own insatiable appetite for blood. </a:t>
            </a:r>
          </a:p>
          <a:p>
            <a:pPr marL="717550"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Love has a sterner side, and none can presume upon the longsuffering of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8684185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ED195-7912-A4B5-BE29-F91365010B66}"/>
              </a:ext>
            </a:extLst>
          </p:cNvPr>
          <p:cNvSpPr>
            <a:spLocks noGrp="1"/>
          </p:cNvSpPr>
          <p:nvPr>
            <p:ph type="title"/>
          </p:nvPr>
        </p:nvSpPr>
        <p:spPr>
          <a:xfrm>
            <a:off x="838200" y="1003079"/>
            <a:ext cx="10515600" cy="647887"/>
          </a:xfrm>
        </p:spPr>
        <p:txBody>
          <a:bodyPr>
            <a:normAutofit/>
          </a:bodyPr>
          <a:lstStyle/>
          <a:p>
            <a:r>
              <a:rPr lang="en-US" sz="3600" b="1" dirty="0">
                <a:solidFill>
                  <a:srgbClr val="FFFFCC"/>
                </a:solidFill>
                <a:latin typeface="+mn-lt"/>
              </a:rPr>
              <a:t>4.	Outline of Nahum</a:t>
            </a:r>
          </a:p>
        </p:txBody>
      </p:sp>
      <p:sp>
        <p:nvSpPr>
          <p:cNvPr id="3" name="Content Placeholder 2">
            <a:extLst>
              <a:ext uri="{FF2B5EF4-FFF2-40B4-BE49-F238E27FC236}">
                <a16:creationId xmlns:a16="http://schemas.microsoft.com/office/drawing/2014/main" id="{6DF47E76-3083-98AB-8C02-45E41F2E6CB6}"/>
              </a:ext>
            </a:extLst>
          </p:cNvPr>
          <p:cNvSpPr>
            <a:spLocks noGrp="1"/>
          </p:cNvSpPr>
          <p:nvPr>
            <p:ph idx="1"/>
          </p:nvPr>
        </p:nvSpPr>
        <p:spPr>
          <a:xfrm>
            <a:off x="838200" y="1881963"/>
            <a:ext cx="10515600" cy="4295000"/>
          </a:xfrm>
        </p:spPr>
        <p:txBody>
          <a:bodyPr>
            <a:normAutofit lnSpcReduction="10000"/>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Superscription (1:1)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Arrival of the Divine Lord (1:2–8)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538163" algn="l"/>
                <a:tab pos="685800" algn="l"/>
                <a:tab pos="71755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Cast in the form of an acrostic poem involving the first half of the alphabet YHWH’s appearance and character are described in gloriously theophanic terms. </a:t>
            </a:r>
          </a:p>
          <a:p>
            <a:pPr marL="447675" indent="0">
              <a:lnSpc>
                <a:spcPct val="100000"/>
              </a:lnSpc>
              <a:spcBef>
                <a:spcPts val="0"/>
              </a:spcBef>
              <a:spcAft>
                <a:spcPts val="600"/>
              </a:spcAft>
              <a:buNone/>
              <a:tabLst>
                <a:tab pos="457200" algn="l"/>
                <a:tab pos="538163" algn="l"/>
                <a:tab pos="685800" algn="l"/>
                <a:tab pos="71755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may be the first half of an originally 22-verse hymn. </a:t>
            </a:r>
          </a:p>
          <a:p>
            <a:pPr marL="447675" indent="0">
              <a:lnSpc>
                <a:spcPct val="100000"/>
              </a:lnSpc>
              <a:spcBef>
                <a:spcPts val="0"/>
              </a:spcBef>
              <a:spcAft>
                <a:spcPts val="600"/>
              </a:spcAft>
              <a:buNone/>
              <a:tabLst>
                <a:tab pos="457200" algn="l"/>
                <a:tab pos="538163" algn="l"/>
                <a:tab pos="685800" algn="l"/>
                <a:tab pos="71755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Extolling the God of Israel as the universal sovereign, this hymn sets the theological stage for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50091101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F47E76-3083-98AB-8C02-45E41F2E6CB6}"/>
              </a:ext>
            </a:extLst>
          </p:cNvPr>
          <p:cNvSpPr>
            <a:spLocks noGrp="1"/>
          </p:cNvSpPr>
          <p:nvPr>
            <p:ph idx="1"/>
          </p:nvPr>
        </p:nvSpPr>
        <p:spPr>
          <a:xfrm>
            <a:off x="838200" y="986118"/>
            <a:ext cx="10515600" cy="5190845"/>
          </a:xfrm>
        </p:spPr>
        <p:txBody>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Announcement of Judgment Upon Nineveh (1:9–2:13)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YHWH’s Designs for Nineveh (1:9–14)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Significance of His Actions for Judah (1:15–2:2)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Description of Nineveh’s Fate (2:3–12)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YHWH’s Disposition Toward Nineveh (2:13)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61020991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F47E76-3083-98AB-8C02-45E41F2E6CB6}"/>
              </a:ext>
            </a:extLst>
          </p:cNvPr>
          <p:cNvSpPr>
            <a:spLocks noGrp="1"/>
          </p:cNvSpPr>
          <p:nvPr>
            <p:ph idx="1"/>
          </p:nvPr>
        </p:nvSpPr>
        <p:spPr>
          <a:xfrm>
            <a:off x="763772" y="812244"/>
            <a:ext cx="10515600" cy="5970775"/>
          </a:xfrm>
        </p:spPr>
        <p:txBody>
          <a:bodyPr>
            <a:normAutofit fontScale="92500" lnSpcReduction="10000"/>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Pronouncement of Woe Upon Nineveh (3:1–19)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1076325"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Announcement (3:1–7)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Reason for Judgment (3:1)</a:t>
            </a: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Nature of the Judgment (3:2–3)</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Divine Disposition in the Judgment (3:5–6)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Effect of the Judgment (3:7)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Analogy (3:8–15)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Picture of Thebes’ Fall (3:8–10)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Picture of Nineveh’s Fall (3:11–15)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Ironic Funeral Dirge (3:16–19)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57841927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0"/>
            <a:ext cx="10515600" cy="827181"/>
          </a:xfrm>
        </p:spPr>
        <p:txBody>
          <a:bodyPr>
            <a:normAutofit/>
          </a:bodyPr>
          <a:lstStyle/>
          <a:p>
            <a:pPr algn="ctr"/>
            <a:r>
              <a:rPr lang="en-US" sz="3600" b="1" dirty="0">
                <a:solidFill>
                  <a:srgbClr val="FFFFCC"/>
                </a:solidFill>
                <a:latin typeface="+mn-lt"/>
              </a:rPr>
              <a:t>Joel</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645459"/>
            <a:ext cx="11654116" cy="6087035"/>
          </a:xfrm>
        </p:spPr>
        <p:txBody>
          <a:bodyPr>
            <a:noAutofit/>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Context of Joel’s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Joel has traditionally been dated in the eighth century BC, probably because of its canonical placement between Hosea and Amos, but few scholars do so today. At the other extreme are those who date the prophecies as late as the third or fourth centuries. The problem of dating Joel’s ministry is created by the complete absence of any historical data in the superscription and the general nature of the prophecy. The Judaean flavor of the prophecy is clear, but this does not solve the dating issue. While inconclusive, several features point to an early post-exilic date (515–500 BC):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37755534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51292" y="917736"/>
            <a:ext cx="11295528" cy="6293223"/>
          </a:xfrm>
        </p:spPr>
        <p:txBody>
          <a:bodyPr>
            <a:noAutofit/>
          </a:bodyPr>
          <a:lstStyle/>
          <a:p>
            <a:pPr marL="514350" indent="-514350">
              <a:lnSpc>
                <a:spcPct val="10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3:2–3 seems to presuppose the fall of Jerusalem.</a:t>
            </a:r>
          </a:p>
          <a:p>
            <a:pPr marL="514350" indent="-514350">
              <a:lnSpc>
                <a:spcPct val="100000"/>
              </a:lnSpc>
              <a:spcBef>
                <a:spcPts val="0"/>
              </a:spcBef>
              <a:spcAft>
                <a:spcPts val="600"/>
              </a:spcAft>
              <a:buAutoNum type="alphaL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1:2–2:17 presupposes the existence of a Temple with priests functioning normally.</a:t>
            </a:r>
            <a:endParaRPr lang="en-US" sz="3200" b="1" dirty="0">
              <a:solidFill>
                <a:srgbClr val="FFFFCC"/>
              </a:solidFill>
              <a:ea typeface="MS Gothic" panose="020B0609070205080204" pitchFamily="49" charset="-128"/>
            </a:endParaRPr>
          </a:p>
          <a:p>
            <a:pPr marL="514350" indent="-514350">
              <a:lnSpc>
                <a:spcPct val="100000"/>
              </a:lnSpc>
              <a:spcBef>
                <a:spcPts val="0"/>
              </a:spcBef>
              <a:spcAft>
                <a:spcPts val="600"/>
              </a:spcAft>
              <a:buAutoNum type="alphaL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Expressions like “Judah and Jerusalem (3:1,6,20), “sons of Zion” (2:23) appear post-</a:t>
            </a:r>
            <a:r>
              <a:rPr lang="en-US" sz="3200" b="1" dirty="0" err="1">
                <a:solidFill>
                  <a:srgbClr val="FFFFCC"/>
                </a:solidFill>
                <a:effectLst/>
                <a:ea typeface="MS Gothic" panose="020B0609070205080204" pitchFamily="49" charset="-128"/>
              </a:rPr>
              <a:t>Jeremianic</a:t>
            </a:r>
            <a:r>
              <a:rPr lang="en-US" sz="3200" b="1" dirty="0">
                <a:solidFill>
                  <a:srgbClr val="FFFFCC"/>
                </a:solidFill>
                <a:effectLst/>
                <a:ea typeface="MS Gothic" panose="020B0609070205080204" pitchFamily="49" charset="-128"/>
              </a:rPr>
              <a:t> and fit an early post-exilic situation.</a:t>
            </a:r>
            <a:endParaRPr lang="en-US" sz="3200" b="1" dirty="0">
              <a:solidFill>
                <a:srgbClr val="FFFFCC"/>
              </a:solidFill>
              <a:ea typeface="MS Gothic" panose="020B0609070205080204" pitchFamily="49" charset="-128"/>
            </a:endParaRPr>
          </a:p>
          <a:p>
            <a:pPr marL="514350" indent="-514350">
              <a:lnSpc>
                <a:spcPct val="100000"/>
              </a:lnSpc>
              <a:spcBef>
                <a:spcPts val="0"/>
              </a:spcBef>
              <a:spcAft>
                <a:spcPts val="600"/>
              </a:spcAft>
              <a:buAutoNum type="alphaL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the addressees seem to represent a small community, centered in Jerusalem.</a:t>
            </a:r>
            <a:endParaRPr lang="en-US" sz="3200" b="1" dirty="0">
              <a:solidFill>
                <a:srgbClr val="FFFFCC"/>
              </a:solidFill>
              <a:ea typeface="MS Gothic" panose="020B0609070205080204" pitchFamily="49" charset="-128"/>
            </a:endParaRPr>
          </a:p>
          <a:p>
            <a:pPr marL="514350" indent="-514350">
              <a:lnSpc>
                <a:spcPct val="100000"/>
              </a:lnSpc>
              <a:spcBef>
                <a:spcPts val="0"/>
              </a:spcBef>
              <a:spcAft>
                <a:spcPts val="600"/>
              </a:spcAft>
              <a:buAutoNum type="alphaLcPeriod" startAt="2"/>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The prophecy borrows liberally from other prophets, including Amos, Isaiah, Micah, Zephaniah, Nahum, and Ezekiel, though it could be </a:t>
            </a:r>
            <a:r>
              <a:rPr lang="en-US" sz="3200" b="1" dirty="0">
                <a:solidFill>
                  <a:srgbClr val="FFFFCC"/>
                </a:solidFill>
                <a:effectLst/>
                <a:latin typeface="Calibri" panose="020F0502020204030204" pitchFamily="34" charset="0"/>
                <a:ea typeface="MS Gothic" panose="020B0609070205080204" pitchFamily="49" charset="-128"/>
              </a:rPr>
              <a:t>argued the borrowing is in the reverse direction.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413305769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212112"/>
            <a:ext cx="11654116" cy="552038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While pinpointing the context in which these oracles were delivered could shed light on some of the details of the message, fortunately the general meaning of the prophecies is not in doubt.</a:t>
            </a:r>
            <a:endParaRPr lang="en-US" sz="3200" b="1" dirty="0">
              <a:solidFill>
                <a:srgbClr val="FFFFCC"/>
              </a:solidFill>
              <a:effectLst/>
              <a:latin typeface="Courier New" panose="02070309020205020404" pitchFamily="49" charset="0"/>
              <a:ea typeface="Times New Roman" panose="02020603050405020304" pitchFamily="18"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MS Gothic" panose="020B0609070205080204" pitchFamily="49" charset="-128"/>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2.	Joel the Prophet</a:t>
            </a:r>
            <a:endParaRPr lang="en-US" sz="3200" b="1" dirty="0">
              <a:solidFill>
                <a:srgbClr val="FFFFCC"/>
              </a:solidFill>
              <a:effectLst/>
              <a:latin typeface="Courier New" panose="02070309020205020404" pitchFamily="49" charset="0"/>
              <a:ea typeface="Times New Roman" panose="02020603050405020304" pitchFamily="18"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name Joel, which means “YHWH is God,” was borne by at least fourteen individuals in the First Testament.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All </a:t>
            </a:r>
            <a:r>
              <a:rPr lang="en-US" sz="3200" b="1" dirty="0">
                <a:solidFill>
                  <a:srgbClr val="FFFFCC"/>
                </a:solidFill>
                <a:latin typeface="Calibri" panose="020F0502020204030204" pitchFamily="34" charset="0"/>
                <a:ea typeface="MS Gothic" panose="020B0609070205080204" pitchFamily="49" charset="-128"/>
              </a:rPr>
              <a:t>we can say </a:t>
            </a:r>
            <a:r>
              <a:rPr lang="en-US" sz="3200" b="1" dirty="0">
                <a:solidFill>
                  <a:srgbClr val="FFFFCC"/>
                </a:solidFill>
                <a:effectLst/>
                <a:latin typeface="Calibri" panose="020F0502020204030204" pitchFamily="34" charset="0"/>
                <a:ea typeface="MS Gothic" panose="020B0609070205080204" pitchFamily="49" charset="-128"/>
              </a:rPr>
              <a:t>about the prophet is that he was the son of an otherwise unknown </a:t>
            </a:r>
            <a:r>
              <a:rPr lang="en-US" sz="3200" b="1" dirty="0" err="1">
                <a:solidFill>
                  <a:srgbClr val="FFFFCC"/>
                </a:solidFill>
                <a:effectLst/>
                <a:latin typeface="Calibri" panose="020F0502020204030204" pitchFamily="34" charset="0"/>
                <a:ea typeface="MS Gothic" panose="020B0609070205080204" pitchFamily="49" charset="-128"/>
              </a:rPr>
              <a:t>Pethuel</a:t>
            </a:r>
            <a:r>
              <a:rPr lang="en-US" sz="3200" b="1" dirty="0">
                <a:solidFill>
                  <a:srgbClr val="FFFFCC"/>
                </a:solidFill>
                <a:effectLst/>
                <a:latin typeface="Calibri" panose="020F0502020204030204" pitchFamily="34" charset="0"/>
                <a:ea typeface="MS Gothic" panose="020B0609070205080204" pitchFamily="49" charset="-128"/>
              </a:rPr>
              <a:t>. Beyond this, he was obviously a vehicle of divine revelation for his people.</a:t>
            </a:r>
            <a:endParaRPr lang="en-US" sz="3200" b="1" dirty="0">
              <a:solidFill>
                <a:srgbClr val="FFFFCC"/>
              </a:solidFill>
              <a:effectLst/>
              <a:latin typeface="Courier New" panose="02070309020205020404" pitchFamily="49" charset="0"/>
              <a:ea typeface="Times New Roman" panose="02020603050405020304" pitchFamily="18"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81377849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1127051"/>
            <a:ext cx="11125201" cy="560544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rPr>
              <a:t>3.	The Message of the Book</a:t>
            </a:r>
            <a:endParaRPr lang="en-US" sz="3000" b="1" dirty="0">
              <a:solidFill>
                <a:srgbClr val="FFFFCC"/>
              </a:solidFill>
              <a:effectLst/>
              <a:latin typeface="Courier New" panose="02070309020205020404" pitchFamily="49" charset="0"/>
              <a:ea typeface="Times New Roman" panose="02020603050405020304" pitchFamily="18"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rPr>
              <a:t>Most of the prophet’s preserved oracles are taken up with the theme of the Day of YHWH. In general, the Day of YHWH speaks of the event or context in which YHWH intervenes directly and decisively in human affairs.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rPr>
              <a:t>Although the origin of the notion remains unknown, the earliest recorded occurrence of the expression is found in Amos 5:18–20, where it denotes the day of divine judgment upon Israel.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rPr>
              <a:t>Other prophets will make ample use of the phrase as well (Zephaniah, Ezekiel 7, 13; Zechariah 14, Obadiah, Isaiah 63), but Joel offers the most balanced picture of the day. </a:t>
            </a:r>
            <a:endParaRPr lang="en-US" sz="30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3724626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978194"/>
            <a:ext cx="11125201" cy="5754299"/>
          </a:xfrm>
        </p:spPr>
        <p:txBody>
          <a:bodyPr>
            <a:noAutofit/>
          </a:bodyPr>
          <a:lstStyle/>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Contrary to the expectations of Amos’ audience, the Day of YHWH could take on two different characteristics. The structure of this book reflects those features.</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First, following the lead of Amos, in the first half of the book (1:2–2:17) Joel presents the Day of YHWH as a day of horrifying and devastating judgment.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Joel presents the agents of judgment as a swarm of locusts that move in from the desert and devour everything in sight, illustrative of invading armies.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intensity of the peril is highlighted by the use of four different terms for locusts in 1:4: </a:t>
            </a:r>
            <a:r>
              <a:rPr lang="en-US" sz="3200" b="1" i="1" dirty="0" err="1">
                <a:solidFill>
                  <a:srgbClr val="FFFFCC"/>
                </a:solidFill>
                <a:effectLst/>
                <a:latin typeface="Calibri" panose="020F0502020204030204" pitchFamily="34" charset="0"/>
                <a:ea typeface="MS Gothic" panose="020B0609070205080204" pitchFamily="49" charset="-128"/>
              </a:rPr>
              <a:t>gāzîm</a:t>
            </a:r>
            <a:r>
              <a:rPr lang="en-US" sz="3200" b="1" i="1" dirty="0">
                <a:solidFill>
                  <a:srgbClr val="FFFFCC"/>
                </a:solidFill>
                <a:effectLst/>
                <a:latin typeface="Calibri" panose="020F0502020204030204" pitchFamily="34" charset="0"/>
                <a:ea typeface="MS Gothic" panose="020B0609070205080204" pitchFamily="49" charset="-128"/>
              </a:rPr>
              <a:t>, </a:t>
            </a:r>
            <a:r>
              <a:rPr lang="en-US" sz="3200" b="1" i="1" dirty="0" err="1">
                <a:solidFill>
                  <a:srgbClr val="FFFFCC"/>
                </a:solidFill>
                <a:effectLst/>
                <a:latin typeface="Calibri" panose="020F0502020204030204" pitchFamily="34" charset="0"/>
                <a:ea typeface="MS Gothic" panose="020B0609070205080204" pitchFamily="49" charset="-128"/>
              </a:rPr>
              <a:t>ʾarbeh</a:t>
            </a:r>
            <a:r>
              <a:rPr lang="en-US" sz="3200" b="1" i="1" dirty="0">
                <a:solidFill>
                  <a:srgbClr val="FFFFCC"/>
                </a:solidFill>
                <a:effectLst/>
                <a:latin typeface="Calibri" panose="020F0502020204030204" pitchFamily="34" charset="0"/>
                <a:ea typeface="MS Gothic" panose="020B0609070205080204" pitchFamily="49" charset="-128"/>
              </a:rPr>
              <a:t>, </a:t>
            </a:r>
            <a:r>
              <a:rPr lang="en-US" sz="3200" b="1" i="1" dirty="0" err="1">
                <a:solidFill>
                  <a:srgbClr val="FFFFCC"/>
                </a:solidFill>
                <a:effectLst/>
                <a:latin typeface="Calibri" panose="020F0502020204030204" pitchFamily="34" charset="0"/>
                <a:ea typeface="MS Gothic" panose="020B0609070205080204" pitchFamily="49" charset="-128"/>
              </a:rPr>
              <a:t>yelek</a:t>
            </a:r>
            <a:r>
              <a:rPr lang="en-US" sz="3200" b="1" i="1" dirty="0">
                <a:solidFill>
                  <a:srgbClr val="FFFFCC"/>
                </a:solidFill>
                <a:effectLst/>
                <a:latin typeface="Calibri" panose="020F0502020204030204" pitchFamily="34" charset="0"/>
                <a:ea typeface="MS Gothic" panose="020B0609070205080204" pitchFamily="49" charset="-128"/>
              </a:rPr>
              <a:t>, </a:t>
            </a:r>
            <a:r>
              <a:rPr lang="en-US" sz="3200" b="1" i="1" dirty="0" err="1">
                <a:solidFill>
                  <a:srgbClr val="FFFFCC"/>
                </a:solidFill>
                <a:effectLst/>
                <a:latin typeface="Calibri" panose="020F0502020204030204" pitchFamily="34" charset="0"/>
                <a:ea typeface="MS Gothic" panose="020B0609070205080204" pitchFamily="49" charset="-128"/>
              </a:rPr>
              <a:t>ḥāsil</a:t>
            </a:r>
            <a:r>
              <a:rPr lang="en-US" sz="3200" b="1" i="1" dirty="0">
                <a:solidFill>
                  <a:srgbClr val="FFFFCC"/>
                </a:solidFill>
                <a:effectLst/>
                <a:latin typeface="Calibri" panose="020F0502020204030204" pitchFamily="34" charset="0"/>
                <a:ea typeface="MS Gothic" panose="020B0609070205080204" pitchFamily="49" charset="-128"/>
              </a:rPr>
              <a:t>.</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29030248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609600"/>
            <a:ext cx="11125201" cy="6122894"/>
          </a:xfrm>
        </p:spPr>
        <p:txBody>
          <a:bodyPr>
            <a:noAutofit/>
          </a:bodyPr>
          <a:lstStyle/>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These expressions have been interpreted as four different species of locusts, four stages in a single locust’s life, or most likely, four designations for the same species.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reference is undoubtedly to the species of desert locust, </a:t>
            </a:r>
            <a:r>
              <a:rPr lang="en-US" sz="3200" b="1" i="1" dirty="0" err="1">
                <a:solidFill>
                  <a:srgbClr val="FFFFCC"/>
                </a:solidFill>
                <a:effectLst/>
                <a:latin typeface="Calibri" panose="020F0502020204030204" pitchFamily="34" charset="0"/>
                <a:ea typeface="MS Gothic" panose="020B0609070205080204" pitchFamily="49" charset="-128"/>
              </a:rPr>
              <a:t>schistocerca</a:t>
            </a:r>
            <a:r>
              <a:rPr lang="en-US" sz="3200" b="1" i="1" dirty="0">
                <a:solidFill>
                  <a:srgbClr val="FFFFCC"/>
                </a:solidFill>
                <a:effectLst/>
                <a:latin typeface="Calibri" panose="020F0502020204030204" pitchFamily="34" charset="0"/>
                <a:ea typeface="MS Gothic" panose="020B0609070205080204" pitchFamily="49" charset="-128"/>
              </a:rPr>
              <a:t> </a:t>
            </a:r>
            <a:r>
              <a:rPr lang="en-US" sz="3200" b="1" i="1" dirty="0" err="1">
                <a:solidFill>
                  <a:srgbClr val="FFFFCC"/>
                </a:solidFill>
                <a:effectLst/>
                <a:latin typeface="Calibri" panose="020F0502020204030204" pitchFamily="34" charset="0"/>
                <a:ea typeface="MS Gothic" panose="020B0609070205080204" pitchFamily="49" charset="-128"/>
              </a:rPr>
              <a:t>gregaria</a:t>
            </a:r>
            <a:r>
              <a:rPr lang="en-US" sz="3200" b="1" dirty="0">
                <a:solidFill>
                  <a:srgbClr val="FFFFCC"/>
                </a:solidFill>
                <a:effectLst/>
                <a:latin typeface="Calibri" panose="020F0502020204030204" pitchFamily="34" charset="0"/>
                <a:ea typeface="MS Gothic" panose="020B0609070205080204" pitchFamily="49" charset="-128"/>
              </a:rPr>
              <a:t>, which is normally a solitary insect, but in certain conditions, such as overcrowding, undergoes morphological and behavioral changes, resulting in migratory swarms capable of devastating regions on an international scale.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 Hiebert (</a:t>
            </a:r>
            <a:r>
              <a:rPr lang="en-US" sz="3200" b="1" i="1" dirty="0">
                <a:solidFill>
                  <a:srgbClr val="FFFFCC"/>
                </a:solidFill>
                <a:effectLst/>
                <a:latin typeface="Calibri" panose="020F0502020204030204" pitchFamily="34" charset="0"/>
                <a:ea typeface="MS Gothic" panose="020B0609070205080204" pitchFamily="49" charset="-128"/>
              </a:rPr>
              <a:t>ABD</a:t>
            </a:r>
            <a:r>
              <a:rPr lang="en-US" sz="3200" b="1" dirty="0">
                <a:solidFill>
                  <a:srgbClr val="FFFFCC"/>
                </a:solidFill>
                <a:effectLst/>
                <a:latin typeface="Calibri" panose="020F0502020204030204" pitchFamily="34" charset="0"/>
                <a:ea typeface="MS Gothic" panose="020B0609070205080204" pitchFamily="49" charset="-128"/>
              </a:rPr>
              <a:t> 3.876) reports a locust invasion of Somaliland in 1957, estimated 1.6 x 10</a:t>
            </a:r>
            <a:r>
              <a:rPr lang="en-US" sz="3200" b="1" baseline="30000" dirty="0">
                <a:solidFill>
                  <a:srgbClr val="FFFFCC"/>
                </a:solidFill>
                <a:effectLst/>
                <a:latin typeface="Calibri" panose="020F0502020204030204" pitchFamily="34" charset="0"/>
                <a:ea typeface="MS Gothic" panose="020B0609070205080204" pitchFamily="49" charset="-128"/>
              </a:rPr>
              <a:t>10</a:t>
            </a:r>
            <a:r>
              <a:rPr lang="en-US" sz="3200" b="1" dirty="0">
                <a:solidFill>
                  <a:srgbClr val="FFFFCC"/>
                </a:solidFill>
                <a:effectLst/>
                <a:latin typeface="Calibri" panose="020F0502020204030204" pitchFamily="34" charset="0"/>
                <a:ea typeface="MS Gothic" panose="020B0609070205080204" pitchFamily="49" charset="-128"/>
              </a:rPr>
              <a:t>, whose weight totaled 50,000 tons.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4160655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967562"/>
            <a:ext cx="10883153" cy="533462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Following the untimely death of Josiah, the people installed his younger son Jehoahaz on the throne. But his reign was short, only three months, just long enough to demonstrate that he had inherited more personal qualities from his evil grandfather Amnon (642–640 BC) than from his father.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Pharaoh Neco took advantage of the political uncertainties in Jerusalem after the death of Josiah, placing his own puppet, Eliakim, Josiah’s older son, on the throne, renaming him Jehoiakim as an act of sovereignty (1 Kgs 23:31–37). But Jehoiakim’s was a fateful reign.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Continuing the spiritual policies of his predecessor, he managed to undo most of the effects of Josiah’s reforms. </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4992345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609600"/>
            <a:ext cx="11125201" cy="6122894"/>
          </a:xfrm>
        </p:spPr>
        <p:txBody>
          <a:bodyPr>
            <a:noAutofit/>
          </a:bodyPr>
          <a:lstStyle/>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Since each insect eats its own weight in green food every day, the devastation a swarm of locusts can cause is almost unimaginable. Such are the effects of the day of YHWH that Joel envisions.</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latin typeface="Calibri" panose="020F0502020204030204" pitchFamily="34" charset="0"/>
              <a:ea typeface="MS Gothic" panose="020B0609070205080204" pitchFamily="49" charset="-128"/>
            </a:endParaRP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But the second half of the book perceives the Day of YHWH in a completely different form.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In 2:18–3:21 [Heb 3:1–4:2], Joel’s “Apocalypse,” the prophet envisions a day of salvation for the Jews.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nations that have destroyed the land will be judged and Judah’s political and economic fortunes restored.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70701293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609600"/>
            <a:ext cx="11125201" cy="6122894"/>
          </a:xfrm>
        </p:spPr>
        <p:txBody>
          <a:bodyPr>
            <a:noAutofit/>
          </a:bodyPr>
          <a:lstStyle/>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While the bulk of this material is taken up with a divine warrior hymn (3:1–21), the smaller first section is of special interest to Christians.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Here Joel envisages the pouring out of YHWH’s Spirit on all flesh (that is all Israel, not all humankind!), so that the spiritual boundaries of the nation will be coterminous with the ethnic borders. </a:t>
            </a: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In his Pentecost sermon (Acts 2) Peter interprets the manifestations witnessed in Jerusalem as the fulfillment of this prophecy.</a:t>
            </a:r>
            <a:endParaRPr lang="en-US" sz="3200" b="1" dirty="0">
              <a:solidFill>
                <a:srgbClr val="FFFFCC"/>
              </a:solidFill>
              <a:effectLst/>
              <a:latin typeface="Courier New" panose="02070309020205020404" pitchFamily="49" charset="0"/>
              <a:ea typeface="Times New Roman" panose="02020603050405020304" pitchFamily="18" charset="0"/>
            </a:endParaRP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dirty="0">
              <a:solidFill>
                <a:srgbClr val="FFFFCC"/>
              </a:solidFill>
              <a:effectLst/>
              <a:latin typeface="Courier New" panose="02070309020205020404" pitchFamily="49" charset="0"/>
              <a:ea typeface="Times New Roman" panose="02020603050405020304" pitchFamily="18" charset="0"/>
            </a:endParaRPr>
          </a:p>
          <a:p>
            <a:pPr marL="268288"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32851688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609600"/>
            <a:ext cx="11125201" cy="612289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to the expectations of Amos’ audience, the Day of YHWH could take on two different characteristics. The structure of this book </a:t>
            </a:r>
            <a:r>
              <a:rPr lang="en-US" sz="3200" b="1" dirty="0">
                <a:solidFill>
                  <a:srgbClr val="FFFFCC"/>
                </a:solidFill>
                <a:effectLst/>
                <a:ea typeface="MS Gothic" panose="020B0609070205080204" pitchFamily="49" charset="-128"/>
              </a:rPr>
              <a:t>reflects those features.</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1600" b="1" dirty="0">
              <a:solidFill>
                <a:srgbClr val="FFFFCC"/>
              </a:solidFill>
              <a:effectLst/>
              <a:ea typeface="MS Gothic" panose="020B0609070205080204" pitchFamily="49" charset="-128"/>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a typeface="MS Gothic" panose="020B0609070205080204" pitchFamily="49" charset="-128"/>
              </a:rPr>
              <a:t>We may make t</a:t>
            </a:r>
            <a:r>
              <a:rPr lang="en-US" sz="3200" b="1" dirty="0">
                <a:solidFill>
                  <a:srgbClr val="FFFFCC"/>
                </a:solidFill>
                <a:effectLst/>
                <a:ea typeface="MS Gothic" panose="020B0609070205080204" pitchFamily="49" charset="-128"/>
              </a:rPr>
              <a:t>wo additional comments on Joel’s prophecy of the outpouring of the divine Spirit may be made.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First, we need to distinguish this fluid figure of speech (liquid metaphor) from “putting YHWH’s Spirit within” someone, or the Spirit “coming upon” someone. Variations of Joel’s form of the expression (with the verb “to pour”) occur elsewhere in only three comparable texts: Isa 32:15–20; 44:1–4; Ezek 39:29 (the significance in Zech 12:10 differs).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53284029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19952" y="609600"/>
            <a:ext cx="11125201" cy="612289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Each reference occurs within a salvation oracle, in a covenantal context envisioning the restoration of Israel nationally and spiritually. The pouring out of the divine Spirit upon his people serves as the definitive act whereby YHWH claims and seals the restored nation as his own.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MS Gothic" panose="020B0609070205080204" pitchFamily="49" charset="-128"/>
              </a:rPr>
              <a:t>Second, the four occurrences of the idiom in the First Testament are matched by four reports of Pentecostal phenomena in the book of Acts, which offer a grid within which Luke evaluates the Christian mission. In these texts one witnesses a deliberate plan of expanding the borders of the covenant community of faith in Christ in concentric orbits of inclusion:</a:t>
            </a:r>
            <a:endParaRPr lang="en-US" sz="3200" b="1" dirty="0">
              <a:solidFill>
                <a:srgbClr val="FFFFCC"/>
              </a:solidFill>
              <a:effectLst/>
              <a:ea typeface="Times New Roman" panose="02020603050405020304" pitchFamily="18"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8874433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AC924-8A36-B70D-D66B-32B051D4468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BC30ECA-2D7B-AACA-5CC9-ADC27BF43228}"/>
              </a:ext>
            </a:extLst>
          </p:cNvPr>
          <p:cNvSpPr>
            <a:spLocks noGrp="1"/>
          </p:cNvSpPr>
          <p:nvPr>
            <p:ph idx="1"/>
          </p:nvPr>
        </p:nvSpPr>
        <p:spPr/>
        <p:txBody>
          <a:bodyPr/>
          <a:lstStyle/>
          <a:p>
            <a:endParaRPr lang="en-US"/>
          </a:p>
        </p:txBody>
      </p:sp>
      <p:pic>
        <p:nvPicPr>
          <p:cNvPr id="4" name="Picture 3" descr="A picture containing diagram&#10;&#10;Description automatically generated">
            <a:extLst>
              <a:ext uri="{FF2B5EF4-FFF2-40B4-BE49-F238E27FC236}">
                <a16:creationId xmlns:a16="http://schemas.microsoft.com/office/drawing/2014/main" id="{9086AC7A-B0EA-5ED2-E526-E1AFF01AB098}"/>
              </a:ext>
            </a:extLst>
          </p:cNvPr>
          <p:cNvPicPr>
            <a:picLocks noChangeAspect="1"/>
          </p:cNvPicPr>
          <p:nvPr/>
        </p:nvPicPr>
        <p:blipFill>
          <a:blip r:embed="rId2"/>
          <a:stretch>
            <a:fillRect/>
          </a:stretch>
        </p:blipFill>
        <p:spPr>
          <a:xfrm>
            <a:off x="3553905" y="122547"/>
            <a:ext cx="5038056" cy="6674019"/>
          </a:xfrm>
          <a:prstGeom prst="rect">
            <a:avLst/>
          </a:prstGeom>
        </p:spPr>
      </p:pic>
    </p:spTree>
    <p:extLst>
      <p:ext uri="{BB962C8B-B14F-4D97-AF65-F5344CB8AC3E}">
        <p14:creationId xmlns:p14="http://schemas.microsoft.com/office/powerpoint/2010/main" val="232002162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1569C-C853-DF42-E1A4-609BCADBFD48}"/>
              </a:ext>
            </a:extLst>
          </p:cNvPr>
          <p:cNvSpPr>
            <a:spLocks noGrp="1"/>
          </p:cNvSpPr>
          <p:nvPr>
            <p:ph type="title"/>
          </p:nvPr>
        </p:nvSpPr>
        <p:spPr>
          <a:xfrm>
            <a:off x="838200" y="365126"/>
            <a:ext cx="10515600" cy="710640"/>
          </a:xfrm>
        </p:spPr>
        <p:txBody>
          <a:bodyPr/>
          <a:lstStyle/>
          <a:p>
            <a:r>
              <a:rPr lang="en-US" b="1" dirty="0">
                <a:solidFill>
                  <a:srgbClr val="FFFFCC"/>
                </a:solidFill>
                <a:latin typeface="+mn-lt"/>
              </a:rPr>
              <a:t>4.  Outline of Joel</a:t>
            </a:r>
          </a:p>
        </p:txBody>
      </p:sp>
      <p:sp>
        <p:nvSpPr>
          <p:cNvPr id="3" name="Content Placeholder 2">
            <a:extLst>
              <a:ext uri="{FF2B5EF4-FFF2-40B4-BE49-F238E27FC236}">
                <a16:creationId xmlns:a16="http://schemas.microsoft.com/office/drawing/2014/main" id="{BF98DFD7-E3E2-AD3E-136D-66E159C73AC4}"/>
              </a:ext>
            </a:extLst>
          </p:cNvPr>
          <p:cNvSpPr>
            <a:spLocks noGrp="1"/>
          </p:cNvSpPr>
          <p:nvPr>
            <p:ph idx="1"/>
          </p:nvPr>
        </p:nvSpPr>
        <p:spPr>
          <a:xfrm>
            <a:off x="838200" y="1237129"/>
            <a:ext cx="10515600" cy="4939834"/>
          </a:xfrm>
        </p:spPr>
        <p:txBody>
          <a:bodyPr>
            <a:normAutofit fontScale="92500" lnSpcReduction="20000"/>
          </a:bodyPr>
          <a:lstStyle/>
          <a:p>
            <a:pPr marL="0" indent="0">
              <a:lnSpc>
                <a:spcPct val="100000"/>
              </a:lnSpc>
              <a:spcBef>
                <a:spcPts val="0"/>
              </a:spcBef>
              <a:spcAft>
                <a:spcPts val="1200"/>
              </a:spcAft>
              <a:buNone/>
              <a:tabLst>
                <a:tab pos="447675" algn="l"/>
                <a:tab pos="914400" algn="l"/>
                <a:tab pos="1143000" algn="l"/>
                <a:tab pos="1165225" algn="l"/>
                <a:tab pos="1371600" algn="l"/>
                <a:tab pos="1600200" algn="l"/>
                <a:tab pos="1828800" algn="l"/>
              </a:tabLst>
            </a:pPr>
            <a:r>
              <a:rPr lang="en-US" sz="3400" b="1" dirty="0">
                <a:solidFill>
                  <a:srgbClr val="FFFFCC"/>
                </a:solidFill>
                <a:effectLst/>
                <a:ea typeface="MS Gothic" panose="020B0609070205080204" pitchFamily="49" charset="-128"/>
              </a:rPr>
              <a:t>The Superscription  (1:1)</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914400" algn="l"/>
                <a:tab pos="1143000" algn="l"/>
                <a:tab pos="1165225" algn="l"/>
                <a:tab pos="1371600" algn="l"/>
                <a:tab pos="1600200" algn="l"/>
                <a:tab pos="1828800" algn="l"/>
              </a:tabLst>
            </a:pPr>
            <a:r>
              <a:rPr lang="en-US" sz="3400" b="1" dirty="0">
                <a:solidFill>
                  <a:srgbClr val="FFFFCC"/>
                </a:solidFill>
                <a:effectLst/>
                <a:ea typeface="MS Gothic" panose="020B0609070205080204" pitchFamily="49" charset="-128"/>
              </a:rPr>
              <a:t>1.	The Call for Lamentation and Repentance	(1:2–2:27)</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914400" algn="l"/>
                <a:tab pos="1143000" algn="l"/>
                <a:tab pos="1165225" algn="l"/>
                <a:tab pos="1371600" algn="l"/>
                <a:tab pos="1600200" algn="l"/>
                <a:tab pos="1828800" algn="l"/>
              </a:tabLst>
            </a:pPr>
            <a:r>
              <a:rPr lang="en-US" sz="3400" b="1" dirty="0">
                <a:solidFill>
                  <a:srgbClr val="FFFFCC"/>
                </a:solidFill>
                <a:effectLst/>
                <a:ea typeface="MS Gothic" panose="020B0609070205080204" pitchFamily="49" charset="-128"/>
              </a:rPr>
              <a:t>	a.	The First Appeal (1:2–14)</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Lst>
            </a:pPr>
            <a:r>
              <a:rPr lang="en-US" sz="3400" b="1" dirty="0">
                <a:solidFill>
                  <a:srgbClr val="FFFFCC"/>
                </a:solidFill>
                <a:effectLst/>
                <a:ea typeface="MS Gothic" panose="020B0609070205080204" pitchFamily="49" charset="-128"/>
              </a:rPr>
              <a:t>			(1)		The Summons (1:2–3)</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Lst>
            </a:pPr>
            <a:r>
              <a:rPr lang="en-US" sz="3400" b="1" dirty="0">
                <a:solidFill>
                  <a:srgbClr val="FFFFCC"/>
                </a:solidFill>
                <a:effectLst/>
                <a:ea typeface="MS Gothic" panose="020B0609070205080204" pitchFamily="49" charset="-128"/>
              </a:rPr>
              <a:t>			(2)		The Announcement of the Danger (1:4–12)</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 pos="2151063" algn="l"/>
              </a:tabLst>
            </a:pPr>
            <a:r>
              <a:rPr lang="en-US" sz="3400" b="1" dirty="0">
                <a:solidFill>
                  <a:srgbClr val="FFFFCC"/>
                </a:solidFill>
                <a:effectLst/>
                <a:ea typeface="MS Gothic" panose="020B0609070205080204" pitchFamily="49" charset="-128"/>
              </a:rPr>
              <a:t>						(a)	The Cause of the Crisis (1:4–7)</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 pos="2151063" algn="l"/>
              </a:tabLst>
            </a:pPr>
            <a:r>
              <a:rPr lang="en-US" sz="3400" b="1" dirty="0">
                <a:solidFill>
                  <a:srgbClr val="FFFFCC"/>
                </a:solidFill>
                <a:effectLst/>
                <a:ea typeface="MS Gothic" panose="020B0609070205080204" pitchFamily="49" charset="-128"/>
              </a:rPr>
              <a:t>						(b)	The Effects of the Crisis (1:8–12)</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Lst>
            </a:pPr>
            <a:r>
              <a:rPr lang="en-US" sz="3400" b="1" dirty="0">
                <a:solidFill>
                  <a:srgbClr val="FFFFCC"/>
                </a:solidFill>
                <a:effectLst/>
                <a:ea typeface="MS Gothic" panose="020B0609070205080204" pitchFamily="49" charset="-128"/>
              </a:rPr>
              <a:t>			(3)		The Appeal for Repentance (1:13–14)</a:t>
            </a:r>
            <a:endParaRPr lang="en-US" sz="34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896938" algn="l"/>
                <a:tab pos="914400" algn="l"/>
                <a:tab pos="1165225" algn="l"/>
                <a:tab pos="1371600" algn="l"/>
                <a:tab pos="1600200" algn="l"/>
                <a:tab pos="1612900" algn="l"/>
                <a:tab pos="1828800" algn="l"/>
              </a:tabLst>
            </a:pPr>
            <a:r>
              <a:rPr lang="en-US" sz="3400" b="1" dirty="0">
                <a:solidFill>
                  <a:srgbClr val="FFFFCC"/>
                </a:solidFill>
                <a:effectLst/>
                <a:ea typeface="MS Gothic" panose="020B0609070205080204" pitchFamily="49" charset="-128"/>
              </a:rPr>
              <a:t>			(4)		The Alarm Resounded (1:15–20)</a:t>
            </a: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98276472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8DFD7-E3E2-AD3E-136D-66E159C73AC4}"/>
              </a:ext>
            </a:extLst>
          </p:cNvPr>
          <p:cNvSpPr>
            <a:spLocks noGrp="1"/>
          </p:cNvSpPr>
          <p:nvPr>
            <p:ph idx="1"/>
          </p:nvPr>
        </p:nvSpPr>
        <p:spPr>
          <a:xfrm>
            <a:off x="838200" y="1116419"/>
            <a:ext cx="10515600" cy="5060544"/>
          </a:xfrm>
        </p:spPr>
        <p:txBody>
          <a:bodyPr>
            <a:normAutofit fontScale="85000" lnSpcReduction="20000"/>
          </a:bodyPr>
          <a:lstStyle/>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b.		The Second Appeal (2:1–27)</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(1)	The Summons (2:1)</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(2)	The Announcement of the Danger (2:2–11)</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(a)	The Cause of the Crisis (2:2–5)</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(b)	The Effects of the Crisis (2:6–11)</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(3)	The Appeal for Repentance (2:12–14)</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(4)	The Alarm Resounded (2:15–17)</a:t>
            </a:r>
            <a:endParaRPr lang="en-US" sz="3700" b="1" dirty="0">
              <a:solidFill>
                <a:srgbClr val="FFFFCC"/>
              </a:solidFill>
              <a:effectLst/>
              <a:ea typeface="Times New Roman" panose="02020603050405020304" pitchFamily="18" charset="0"/>
            </a:endParaRPr>
          </a:p>
          <a:p>
            <a:pPr marL="0" indent="0" defTabSz="717550">
              <a:lnSpc>
                <a:spcPct val="120000"/>
              </a:lnSpc>
              <a:spcBef>
                <a:spcPts val="0"/>
              </a:spcBef>
              <a:spcAft>
                <a:spcPts val="1200"/>
              </a:spcAft>
              <a:buNone/>
              <a:tabLst>
                <a:tab pos="717550" algn="l"/>
                <a:tab pos="1076325" algn="l"/>
                <a:tab pos="1435100" algn="l"/>
                <a:tab pos="1792288" algn="l"/>
              </a:tabLst>
            </a:pPr>
            <a:r>
              <a:rPr lang="en-US" sz="3700" b="1" dirty="0">
                <a:solidFill>
                  <a:srgbClr val="FFFFCC"/>
                </a:solidFill>
                <a:effectLst/>
                <a:ea typeface="MS Gothic" panose="020B0609070205080204" pitchFamily="49" charset="-128"/>
              </a:rPr>
              <a:t>	</a:t>
            </a:r>
            <a:endParaRPr lang="en-US" dirty="0"/>
          </a:p>
        </p:txBody>
      </p:sp>
    </p:spTree>
    <p:extLst>
      <p:ext uri="{BB962C8B-B14F-4D97-AF65-F5344CB8AC3E}">
        <p14:creationId xmlns:p14="http://schemas.microsoft.com/office/powerpoint/2010/main" val="83399755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8DFD7-E3E2-AD3E-136D-66E159C73AC4}"/>
              </a:ext>
            </a:extLst>
          </p:cNvPr>
          <p:cNvSpPr>
            <a:spLocks noGrp="1"/>
          </p:cNvSpPr>
          <p:nvPr>
            <p:ph idx="1"/>
          </p:nvPr>
        </p:nvSpPr>
        <p:spPr>
          <a:xfrm>
            <a:off x="484095" y="999460"/>
            <a:ext cx="11546540" cy="5724069"/>
          </a:xfrm>
        </p:spPr>
        <p:txBody>
          <a:bodyPr>
            <a:normAutofit fontScale="47500" lnSpcReduction="20000"/>
          </a:bodyPr>
          <a:lstStyle/>
          <a:p>
            <a:pPr marL="0" indent="0" defTabSz="717550">
              <a:lnSpc>
                <a:spcPct val="120000"/>
              </a:lnSpc>
              <a:spcBef>
                <a:spcPts val="0"/>
              </a:spcBef>
              <a:spcAft>
                <a:spcPts val="600"/>
              </a:spcAft>
              <a:buNone/>
              <a:tabLst>
                <a:tab pos="358775" algn="l"/>
                <a:tab pos="717550" algn="l"/>
                <a:tab pos="1076325" algn="l"/>
                <a:tab pos="1435100" algn="l"/>
                <a:tab pos="1792288" algn="l"/>
              </a:tabLst>
            </a:pPr>
            <a:r>
              <a:rPr lang="en-US" sz="5800" b="1" dirty="0">
                <a:solidFill>
                  <a:srgbClr val="FFFFCC"/>
                </a:solidFill>
                <a:effectLst/>
                <a:ea typeface="MS Gothic" panose="020B0609070205080204" pitchFamily="49" charset="-128"/>
              </a:rPr>
              <a:t>2.	The Promise of Salvation and Restoration (2:18–3:21)</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a.	The First Announcement: The Restoration of Deity–Nation–			Land Relationships (2:18–32)</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(1)	The Divine Agent of Restoration (2:18–20)</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(2)	The Effects of the Restoration (2:21–27)</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(3)	The Scope of the Restoration (2:28–32)</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b.	The Second Announcement: The Defeat of all Israel’s Enemies 		(3:1–21)</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(1)	The Divine Agent of Victory (3:1–3)</a:t>
            </a:r>
            <a:endParaRPr lang="en-US" sz="5800" b="1" dirty="0">
              <a:solidFill>
                <a:srgbClr val="FFFFCC"/>
              </a:solidFill>
              <a:effectLst/>
              <a:ea typeface="Times New Roman" panose="02020603050405020304" pitchFamily="18" charset="0"/>
            </a:endParaRPr>
          </a:p>
          <a:p>
            <a:pPr marL="0" indent="0" defTabSz="71755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ffectLst/>
                <a:ea typeface="MS Gothic" panose="020B0609070205080204" pitchFamily="49" charset="-128"/>
              </a:rPr>
              <a:t>		(2)	The Effects of the Victory (3:4–12)</a:t>
            </a:r>
            <a:endParaRPr lang="en-US" sz="5800" b="1" dirty="0">
              <a:solidFill>
                <a:srgbClr val="FFFFCC"/>
              </a:solidFill>
              <a:effectLst/>
              <a:ea typeface="Times New Roman" panose="02020603050405020304" pitchFamily="18" charset="0"/>
            </a:endParaRPr>
          </a:p>
          <a:p>
            <a:pPr marL="0" indent="0">
              <a:lnSpc>
                <a:spcPct val="120000"/>
              </a:lnSpc>
              <a:spcBef>
                <a:spcPts val="0"/>
              </a:spcBef>
              <a:spcAft>
                <a:spcPts val="600"/>
              </a:spcAft>
              <a:buNone/>
              <a:tabLst>
                <a:tab pos="358775" algn="l"/>
                <a:tab pos="896938" algn="l"/>
                <a:tab pos="914400" algn="l"/>
                <a:tab pos="1600200" algn="l"/>
                <a:tab pos="1612900" algn="l"/>
                <a:tab pos="1828800" algn="l"/>
              </a:tabLst>
            </a:pPr>
            <a:r>
              <a:rPr lang="en-US" sz="5800" b="1" dirty="0">
                <a:solidFill>
                  <a:srgbClr val="FFFFCC"/>
                </a:solidFill>
                <a:ea typeface="MS Gothic" panose="020B0609070205080204" pitchFamily="49" charset="-128"/>
              </a:rPr>
              <a:t>			</a:t>
            </a:r>
            <a:r>
              <a:rPr lang="en-US" sz="5800" b="1" dirty="0">
                <a:solidFill>
                  <a:srgbClr val="FFFFCC"/>
                </a:solidFill>
                <a:effectLst/>
                <a:ea typeface="MS Gothic" panose="020B0609070205080204" pitchFamily="49" charset="-128"/>
              </a:rPr>
              <a:t>(3)	The Scope of the Victory (3:13–13–21)</a:t>
            </a:r>
            <a:endParaRPr lang="en-US" sz="5800" b="1" dirty="0">
              <a:solidFill>
                <a:srgbClr val="FFFFCC"/>
              </a:solidFill>
              <a:effectLst/>
              <a:ea typeface="Times New Roman" panose="02020603050405020304" pitchFamily="18" charset="0"/>
            </a:endParaRPr>
          </a:p>
          <a:p>
            <a:pPr marL="0" indent="0">
              <a:lnSpc>
                <a:spcPct val="100000"/>
              </a:lnSpc>
              <a:spcBef>
                <a:spcPts val="0"/>
              </a:spcBef>
              <a:spcAft>
                <a:spcPts val="1200"/>
              </a:spcAft>
              <a:buNone/>
              <a:tabLst>
                <a:tab pos="447675" algn="l"/>
                <a:tab pos="914400" algn="l"/>
                <a:tab pos="1143000" algn="l"/>
                <a:tab pos="1165225" algn="l"/>
                <a:tab pos="1371600" algn="l"/>
                <a:tab pos="1600200" algn="l"/>
                <a:tab pos="1828800" algn="l"/>
              </a:tabLst>
            </a:pPr>
            <a:endParaRPr lang="en-US" dirty="0"/>
          </a:p>
        </p:txBody>
      </p:sp>
    </p:spTree>
    <p:extLst>
      <p:ext uri="{BB962C8B-B14F-4D97-AF65-F5344CB8AC3E}">
        <p14:creationId xmlns:p14="http://schemas.microsoft.com/office/powerpoint/2010/main" val="268905543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DEBA-83ED-0A7A-F9BA-0AF2694124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5883FF2-FD92-AC84-48BA-410502FAB7E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78907652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77015" y="1834660"/>
            <a:ext cx="10013576" cy="4037387"/>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34</a:t>
            </a:r>
          </a:p>
          <a:p>
            <a:pPr algn="ct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Hearing the Message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of 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Three More Short Prophetic Tractates (cont’d)</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28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(Obadiah, Habakkuk, Zephaniah)</a:t>
            </a:r>
          </a:p>
        </p:txBody>
      </p:sp>
    </p:spTree>
    <p:extLst>
      <p:ext uri="{BB962C8B-B14F-4D97-AF65-F5344CB8AC3E}">
        <p14:creationId xmlns:p14="http://schemas.microsoft.com/office/powerpoint/2010/main" val="466655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010093"/>
            <a:ext cx="10883153" cy="529209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Some time after 605 BC, when Nebuchadnezzar had consolidated his control in Babylon, his forces returned to Palestine to continue the offensive against the Egyptians. They were driven out of Judah, and Jehoiakim became a vassal of Babylon.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maintain Judaean loyalty, Daniel and his friends were taken to Babylon as hostages. But Jehoiakim was not inclined to comply with his new overlord’s demands. In 598–97 BC he rebelled.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Now Nebuchadnezzar had had enough. Together with a horde of other armies, after a three-month siege, Nebuchadnezzar’s forces brought Jerusalem to her knees. </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270326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286871"/>
            <a:ext cx="10515600" cy="827181"/>
          </a:xfrm>
        </p:spPr>
        <p:txBody>
          <a:bodyPr>
            <a:normAutofit/>
          </a:bodyPr>
          <a:lstStyle/>
          <a:p>
            <a:pPr algn="ctr"/>
            <a:r>
              <a:rPr lang="en-US" sz="3600" b="1" dirty="0">
                <a:solidFill>
                  <a:srgbClr val="FFFFCC"/>
                </a:solidFill>
                <a:latin typeface="+mn-lt"/>
              </a:rPr>
              <a:t>Obadiah</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048871"/>
            <a:ext cx="11250705" cy="5683623"/>
          </a:xfrm>
        </p:spPr>
        <p:txBody>
          <a:bodyPr>
            <a:noAutofit/>
          </a:bodyPr>
          <a:lstStyle/>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Obadiah’s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the book of Joel, the search for the historical context of Obadiah’ ministry is frustrated by the lack of information in the superscription and the vagueness of the prophecy itself. Jewish tradition (Sanhedrin 39b) places Obadiah during the reign of Ahab in the ninth century, erroneously identifying him with his namesake mentioned in 1 King 18:3–16. Probably because of its canonical position between Jonah and Micah, Obadiah’s anti-Edomite polemic has been dated traditionally to the eighth century.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91989539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99247" y="988828"/>
            <a:ext cx="10892118" cy="5743666"/>
          </a:xfrm>
        </p:spPr>
        <p:txBody>
          <a:bodyPr>
            <a:noAutofit/>
          </a:bodyPr>
          <a:lstStyle/>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this theory the prophecy seems to be a response to the Edomite attack on Judah during the reign of Ahaz (2 Chron. 28:17). </a:t>
            </a: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most consider vv. 11–14 in particular to have as their background the destruction of Jerusalem by the Babylonians in 586 BC, an event in which the Edomites are known to have participated (Psalm 37). </a:t>
            </a: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Because vv. 8–10 anticipate the destruction of Edom as a nation as a future event (this occurred in the Maccabean period; Josephus, </a:t>
            </a:r>
            <a:r>
              <a:rPr lang="en-US" sz="3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Antiquities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13.257) some date his ministry much later. </a:t>
            </a:r>
            <a:endParaRPr lang="en-US" sz="30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8371495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99247" y="744071"/>
            <a:ext cx="10892118" cy="5988423"/>
          </a:xfrm>
        </p:spPr>
        <p:txBody>
          <a:bodyPr>
            <a:noAutofit/>
          </a:bodyPr>
          <a:lstStyle/>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Vv. 19–20 suggest the Jews were occupying the region around Jerusalem, which points to the time of Nehemiah (Neh 11:25–26). By this mid–5th century dating Obadiah would have been a contemporary of Malachi.</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43313723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99247" y="1063256"/>
            <a:ext cx="10892118" cy="566923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Obadiah the Prophet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name Obadiah, which means “servant/worshiper of YHWH,” was a common Hebrew name, being borne by at least twelve individuals in the First Testament. The form “servant of DN (divine name)” was common among all ancient Semitic peoples, expressing the faith of the parents and/or the person himself (compare Abdullah). Other than his obvious Judaean nationality and his own claims of divine inspiration (vv. 1, 4, 8, 18) we know nothing of the personality or family of this prophet.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04112512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99247" y="701749"/>
            <a:ext cx="10892118" cy="6030745"/>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the Book</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past some have treated Obadiah’s prophecy as a “Hymn of Hate” (Paterson, pp. 184–86), but this not only fails to understand the supra-national concerns of the prophets; it imputes on Obadiah the very attitude for which he indicts the Edomites. </a:t>
            </a: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central issue in this book is unmistakable: the pronouncement of judgment upon Edom and the announcement of Israel’s ultimate salvation and Zion’s elevation as the capital of YHWH’s kingdom</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74077110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959223" y="797442"/>
            <a:ext cx="10632141" cy="5935052"/>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Denunciations of Edom are found in many prophetic books: Isa 34:5–17; 63:1–6; Jer 49:7–22; Lam 4:21–22; Ezek 26:12–14; 35:1–14; Joel 3:19; Amos 1:11–12. Obadiah’s style and message seem to have been influenced by Jeremiah in particular.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the perspective of the prophets the evils common to other pagan nations were aggravated by the Edomites unrelenting toward the Israelites, their relatives by blood. The hostility between these two nations has a long history: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79816918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70965" y="733647"/>
            <a:ext cx="10820399" cy="5998847"/>
          </a:xfrm>
        </p:spPr>
        <p:txBody>
          <a:bodyPr>
            <a:noAutofit/>
          </a:bodyPr>
          <a:lstStyle/>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Before they were born, Jacob and Esau were fighting in the womb of their mother.</a:t>
            </a: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Jacob and Esau competed for the birthright of their father, a conflict that forced Jacob to flee. These brothers were eventually formally reconciled, but their descendants were not.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Edom refused passage to Moses and the Israelites on their march from Egypt to Canaan.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Saul campaigned against Edom (1 Samuel 14).</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92387346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70965" y="882502"/>
            <a:ext cx="10820399" cy="5849992"/>
          </a:xfrm>
        </p:spPr>
        <p:txBody>
          <a:bodyPr>
            <a:noAutofit/>
          </a:bodyPr>
          <a:lstStyle/>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subjected the nation and incorporated them into his empire.</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Edomites revolted against Solomon, albeit unsuccessfully (1 Kings 11:14–22).</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During the time of Elisha, under Jehoram of Israel, in 845 the Edomite revolt succeeded.</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358775" indent="-358775">
              <a:lnSpc>
                <a:spcPct val="107000"/>
              </a:lnSpc>
              <a:spcAft>
                <a:spcPts val="600"/>
              </a:spcAft>
              <a:tabLst>
                <a:tab pos="358775"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enmity continued until Jerusalem’s fall in 586 BC, when Edom encouraged the destruction of the city (Psalm 137).</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79706315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28919" y="421341"/>
            <a:ext cx="11062446" cy="6311153"/>
          </a:xfrm>
        </p:spPr>
        <p:txBody>
          <a:bodyPr>
            <a:noAutofit/>
          </a:bodyPr>
          <a:lstStyle/>
          <a:p>
            <a:pPr marL="457200" indent="-457200">
              <a:lnSpc>
                <a:spcPct val="107000"/>
              </a:lnSpc>
              <a:spcAft>
                <a:spcPts val="600"/>
              </a:spcAft>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Denunciations against Edom for their hatred toward their brother are a common theme in the prophets (Ezek 25:12–14; Amos 1:11–12; Isa 34:5ff.; Jer 49:7; Lam 4:21–22).</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indent="-457200">
              <a:lnSpc>
                <a:spcPct val="107000"/>
              </a:lnSpc>
              <a:spcAft>
                <a:spcPts val="600"/>
              </a:spcAft>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fulfillment of Obadiah’s prophecy was not realized until 312 BC when Nabataean Arabs overran Petra, the Edomite stronghold, forcing the Edomites west into southern Judah (where they came to be called Idumaeans). </a:t>
            </a: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0736652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28919" y="1190847"/>
            <a:ext cx="11062446" cy="5541647"/>
          </a:xfrm>
        </p:spPr>
        <p:txBody>
          <a:bodyPr>
            <a:noAutofit/>
          </a:bodyPr>
          <a:lstStyle/>
          <a:p>
            <a:pPr marL="457200" indent="-457200">
              <a:lnSpc>
                <a:spcPct val="107000"/>
              </a:lnSpc>
              <a:spcAft>
                <a:spcPts val="600"/>
              </a:spcAft>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Maccabaeans</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forced the Idumaeans to adopt Jewish law and circumcision. But the Roman overlords seemed to favor the Idumaeans, appointing Antipater procurator of Judaea in 47 BC He was succeeded by his son Herod in 37 BC, the man who tried to placate the Jews by rebuilding the Temple for them. </a:t>
            </a:r>
          </a:p>
          <a:p>
            <a:pPr marL="457200" indent="-457200">
              <a:lnSpc>
                <a:spcPct val="107000"/>
              </a:lnSpc>
              <a:spcAft>
                <a:spcPts val="600"/>
              </a:spcAft>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Idumaeans joined the rebellion against Rome in A.D. 70, for which Titus destroyed them and wiped them off the face of the earth.</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578724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733646"/>
            <a:ext cx="10883153" cy="556854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event is recounted in the Babylonian Chronicle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pp. 563–64). Jehoiakim was captured and apparently executed, and his son Jehoiachin installed in his place (2 Kgs 24:8–17).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he ruled only long enough to confirm his own pattern of evil, and either could not or would not lead his people in submission to the Babylonian.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 responded to his overtures to Egypt for aid (2 Kgs 24:7) with severest indignities: the king, queen, royal officers, leading citizens, and vast amounts of booty including the Temple treasures, were removed to Babylon.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Many of these captives, including Ezekiel were settled in a separate Jewish colony near Nippur on the Chebar canal.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4439988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28919" y="882502"/>
            <a:ext cx="11062446" cy="5849992"/>
          </a:xfrm>
        </p:spPr>
        <p:txBody>
          <a:bodyPr>
            <a:noAutofit/>
          </a:bodyPr>
          <a:lstStyle/>
          <a:p>
            <a:pPr marL="0" indent="0">
              <a:lnSpc>
                <a:spcPct val="100000"/>
              </a:lnSpc>
              <a:spcBef>
                <a:spcPts val="0"/>
              </a:spcBef>
              <a:spcAft>
                <a:spcPts val="600"/>
              </a:spcAft>
              <a:buNone/>
              <a:tabLst>
                <a:tab pos="538163" algn="l"/>
                <a:tab pos="1076325"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4.	</a:t>
            </a:r>
            <a:r>
              <a:rPr lang="en-US" sz="3400" b="1" dirty="0">
                <a:solidFill>
                  <a:srgbClr val="FFFFCC"/>
                </a:solidFill>
                <a:effectLst/>
                <a:ea typeface="MS Gothic" panose="020B0609070205080204" pitchFamily="49" charset="-128"/>
                <a:cs typeface="Calibri" panose="020F0502020204030204" pitchFamily="34" charset="0"/>
              </a:rPr>
              <a:t>The Message of Obadiah </a:t>
            </a:r>
            <a:endParaRPr lang="en-US" sz="3400" b="1" dirty="0">
              <a:solidFill>
                <a:srgbClr val="FFFFCC"/>
              </a:solidFill>
              <a:effectLst/>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1076325" algn="l"/>
              </a:tabLst>
            </a:pPr>
            <a:r>
              <a:rPr lang="en-US" sz="3400" b="1" dirty="0">
                <a:solidFill>
                  <a:srgbClr val="FFFFCC"/>
                </a:solidFill>
                <a:effectLst/>
                <a:ea typeface="MS Gothic" panose="020B0609070205080204" pitchFamily="49" charset="-128"/>
                <a:cs typeface="Calibri" panose="020F0502020204030204" pitchFamily="34" charset="0"/>
              </a:rPr>
              <a:t>	Concerning the permanent value of this book, Obadiah 	teaches us that:</a:t>
            </a:r>
            <a:endParaRPr lang="en-US" sz="3400" b="1" dirty="0">
              <a:solidFill>
                <a:srgbClr val="FFFFCC"/>
              </a:solidFill>
              <a:effectLs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538163" algn="l"/>
                <a:tab pos="1076325" algn="l"/>
              </a:tabLst>
            </a:pPr>
            <a:r>
              <a:rPr lang="en-US" sz="3400" b="1" dirty="0">
                <a:solidFill>
                  <a:srgbClr val="FFFFCC"/>
                </a:solidFill>
                <a:effectLst/>
                <a:ea typeface="MS Gothic" panose="020B0609070205080204" pitchFamily="49" charset="-128"/>
                <a:cs typeface="Calibri" panose="020F0502020204030204" pitchFamily="34" charset="0"/>
              </a:rPr>
              <a:t>	a.	God rebukes humans for non-involvement in others’ trouble.</a:t>
            </a:r>
            <a:endParaRPr lang="en-US" sz="3400" b="1" dirty="0">
              <a:solidFill>
                <a:srgbClr val="FFFFCC"/>
              </a:solidFill>
              <a:effectLs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538163" algn="l"/>
                <a:tab pos="1076325" algn="l"/>
              </a:tabLst>
            </a:pPr>
            <a:r>
              <a:rPr lang="en-US" sz="3400" b="1" dirty="0">
                <a:solidFill>
                  <a:srgbClr val="FFFFCC"/>
                </a:solidFill>
                <a:effectLst/>
                <a:ea typeface="MS Gothic" panose="020B0609070205080204" pitchFamily="49" charset="-128"/>
                <a:cs typeface="Calibri" panose="020F0502020204030204" pitchFamily="34" charset="0"/>
              </a:rPr>
              <a:t>	b.	God rebukes those who find sadistic joy in others’ troubles.</a:t>
            </a:r>
            <a:endParaRPr lang="en-US" sz="3400" b="1" dirty="0">
              <a:solidFill>
                <a:srgbClr val="FFFFCC"/>
              </a:solidFill>
              <a:effectLs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538163" algn="l"/>
                <a:tab pos="1076325" algn="l"/>
              </a:tabLst>
            </a:pPr>
            <a:r>
              <a:rPr lang="en-US" sz="3400" b="1" dirty="0">
                <a:solidFill>
                  <a:srgbClr val="FFFFCC"/>
                </a:solidFill>
                <a:effectLst/>
                <a:ea typeface="MS Gothic" panose="020B0609070205080204" pitchFamily="49" charset="-128"/>
                <a:cs typeface="Calibri" panose="020F0502020204030204" pitchFamily="34" charset="0"/>
              </a:rPr>
              <a:t>	c.	God rebukes the pride and self-sufficiency of nations.</a:t>
            </a:r>
            <a:endParaRPr lang="en-US" sz="3400" b="1" dirty="0">
              <a:solidFill>
                <a:srgbClr val="FFFFCC"/>
              </a:solidFill>
              <a:effectLs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538163" algn="l"/>
                <a:tab pos="1076325" algn="l"/>
              </a:tabLst>
            </a:pPr>
            <a:r>
              <a:rPr lang="en-US" sz="3400" b="1" dirty="0">
                <a:solidFill>
                  <a:srgbClr val="FFFFCC"/>
                </a:solidFill>
                <a:effectLst/>
                <a:ea typeface="MS Gothic" panose="020B0609070205080204" pitchFamily="49" charset="-128"/>
                <a:cs typeface="Calibri" panose="020F0502020204030204" pitchFamily="34" charset="0"/>
              </a:rPr>
              <a:t>	d.	God rebukes notions of fate, chance, and luck. He is sovereign.</a:t>
            </a:r>
            <a:r>
              <a:rPr lang="en-US" sz="3400" b="1" dirty="0">
                <a:solidFill>
                  <a:srgbClr val="FFFFCC"/>
                </a:solidFill>
                <a:effectLst/>
                <a:ea typeface="Calibri" panose="020F0502020204030204" pitchFamily="34" charset="0"/>
                <a:cs typeface="Arial" panose="020B0604020202020204" pitchFamily="34" charset="0"/>
              </a:rPr>
              <a:t> </a:t>
            </a:r>
            <a:r>
              <a:rPr lang="en-US" sz="3400" b="1" dirty="0">
                <a:solidFill>
                  <a:srgbClr val="FFFFCC"/>
                </a:solidFill>
                <a:effectLst/>
                <a:ea typeface="Calibri" panose="020F0502020204030204" pitchFamily="34" charset="0"/>
                <a:cs typeface="Calibri" panose="020F0502020204030204" pitchFamily="34" charset="0"/>
              </a:rPr>
              <a:t> </a:t>
            </a:r>
            <a:endParaRPr lang="en-US" sz="3400" b="1" dirty="0">
              <a:solidFill>
                <a:srgbClr val="FFFFCC"/>
              </a:solidFill>
              <a:effectLst/>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26470362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28919" y="925033"/>
            <a:ext cx="11062446" cy="5807461"/>
          </a:xfrm>
        </p:spPr>
        <p:txBody>
          <a:bodyPr>
            <a:noAutofit/>
          </a:bodyPr>
          <a:lstStyle/>
          <a:p>
            <a:pPr marL="447675" indent="-447675">
              <a:lnSpc>
                <a:spcPct val="100000"/>
              </a:lnSpc>
              <a:spcBef>
                <a:spcPts val="0"/>
              </a:spcBef>
              <a:spcAft>
                <a:spcPts val="600"/>
              </a:spcAft>
              <a:buNone/>
              <a:tabLst>
                <a:tab pos="447675" algn="l"/>
                <a:tab pos="457200" algn="l"/>
                <a:tab pos="1076325" algn="l"/>
                <a:tab pos="1143000" algn="l"/>
                <a:tab pos="1371600" algn="l"/>
                <a:tab pos="1600200" algn="l"/>
                <a:tab pos="1828800" algn="l"/>
              </a:tabLst>
            </a:pPr>
            <a:r>
              <a:rPr lang="en-US" sz="3400" b="1" dirty="0">
                <a:solidFill>
                  <a:srgbClr val="FFFFCC"/>
                </a:solidFill>
                <a:effectLst/>
                <a:ea typeface="MS Gothic" panose="020B0609070205080204" pitchFamily="49" charset="-128"/>
                <a:cs typeface="Calibri" panose="020F0502020204030204" pitchFamily="34" charset="0"/>
              </a:rPr>
              <a:t>5.	General Outline</a:t>
            </a:r>
            <a:endParaRPr lang="en-US" sz="3400" b="1" dirty="0">
              <a:solidFill>
                <a:srgbClr val="FFFFCC"/>
              </a:solidFill>
              <a:effectLst/>
              <a:ea typeface="Calibri" panose="020F0502020204030204" pitchFamily="34" charset="0"/>
              <a:cs typeface="Arial" panose="020B0604020202020204" pitchFamily="34" charset="0"/>
            </a:endParaRPr>
          </a:p>
          <a:p>
            <a:pPr marL="1076325" indent="-1076325">
              <a:lnSpc>
                <a:spcPct val="100000"/>
              </a:lnSpc>
              <a:spcBef>
                <a:spcPts val="0"/>
              </a:spcBef>
              <a:spcAft>
                <a:spcPts val="600"/>
              </a:spcAft>
              <a:buNone/>
              <a:tabLst>
                <a:tab pos="447675" algn="l"/>
                <a:tab pos="1143000" algn="l"/>
                <a:tab pos="1165225" algn="l"/>
                <a:tab pos="1371600" algn="l"/>
                <a:tab pos="1600200" algn="l"/>
                <a:tab pos="1828800" algn="l"/>
              </a:tabLst>
            </a:pPr>
            <a:r>
              <a:rPr lang="en-US" sz="3400" b="1" dirty="0">
                <a:solidFill>
                  <a:srgbClr val="FFFFCC"/>
                </a:solidFill>
                <a:effectLst/>
                <a:ea typeface="MS Gothic" panose="020B0609070205080204" pitchFamily="49" charset="-128"/>
                <a:cs typeface="Calibri" panose="020F0502020204030204" pitchFamily="34" charset="0"/>
              </a:rPr>
              <a:t>	</a:t>
            </a:r>
            <a:r>
              <a:rPr lang="en-US" sz="3400" b="1" dirty="0">
                <a:solidFill>
                  <a:srgbClr val="FFFFCC"/>
                </a:solidFill>
                <a:effectLst/>
                <a:ea typeface="Times New Roman" panose="02020603050405020304" pitchFamily="18" charset="0"/>
                <a:cs typeface="MinionPro-Regular"/>
              </a:rPr>
              <a:t>A. 	Introduction: Setting the Stage for the “Days” (v. 1).</a:t>
            </a:r>
          </a:p>
          <a:p>
            <a:pPr marL="1076325" indent="-1076325">
              <a:lnSpc>
                <a:spcPct val="100000"/>
              </a:lnSpc>
              <a:spcBef>
                <a:spcPts val="0"/>
              </a:spcBef>
              <a:spcAft>
                <a:spcPts val="600"/>
              </a:spcAft>
              <a:buNone/>
              <a:tabLst>
                <a:tab pos="447675" algn="l"/>
                <a:tab pos="1143000" algn="l"/>
                <a:tab pos="1165225" algn="l"/>
                <a:tab pos="1371600" algn="l"/>
                <a:tab pos="1600200" algn="l"/>
                <a:tab pos="1828800" algn="l"/>
              </a:tabLst>
            </a:pPr>
            <a:r>
              <a:rPr lang="en-US" sz="3400" b="1" dirty="0">
                <a:solidFill>
                  <a:srgbClr val="FFFFCC"/>
                </a:solidFill>
                <a:ea typeface="Times New Roman" panose="02020603050405020304" pitchFamily="18" charset="0"/>
                <a:cs typeface="MinionPro-Regular"/>
              </a:rPr>
              <a:t>	</a:t>
            </a:r>
            <a:r>
              <a:rPr lang="en-US" sz="3400" b="1" dirty="0">
                <a:solidFill>
                  <a:srgbClr val="FFFFCC"/>
                </a:solidFill>
                <a:effectLst/>
                <a:ea typeface="Times New Roman" panose="02020603050405020304" pitchFamily="18" charset="0"/>
                <a:cs typeface="MinionPro-Regular"/>
              </a:rPr>
              <a:t>B. 	The Judgment: Esau’s Humiliation on His “Day” of Doom (vv. 2 – 10).</a:t>
            </a:r>
          </a:p>
          <a:p>
            <a:pPr marL="1076325" indent="-1076325">
              <a:lnSpc>
                <a:spcPct val="100000"/>
              </a:lnSpc>
              <a:spcBef>
                <a:spcPts val="0"/>
              </a:spcBef>
              <a:spcAft>
                <a:spcPts val="600"/>
              </a:spcAft>
              <a:buNone/>
              <a:tabLst>
                <a:tab pos="447675" algn="l"/>
                <a:tab pos="1143000" algn="l"/>
                <a:tab pos="1165225" algn="l"/>
                <a:tab pos="1371600" algn="l"/>
                <a:tab pos="1600200" algn="l"/>
                <a:tab pos="1828800" algn="l"/>
              </a:tabLst>
            </a:pPr>
            <a:r>
              <a:rPr lang="en-US" sz="3400" b="1" dirty="0">
                <a:solidFill>
                  <a:srgbClr val="FFFFCC"/>
                </a:solidFill>
                <a:ea typeface="Times New Roman" panose="02020603050405020304" pitchFamily="18" charset="0"/>
                <a:cs typeface="MinionPro-Regular"/>
              </a:rPr>
              <a:t>	</a:t>
            </a:r>
            <a:r>
              <a:rPr lang="en-US" sz="3400" b="1" dirty="0">
                <a:solidFill>
                  <a:srgbClr val="FFFFCC"/>
                </a:solidFill>
                <a:effectLst/>
                <a:ea typeface="Times New Roman" panose="02020603050405020304" pitchFamily="18" charset="0"/>
                <a:cs typeface="MinionPro-Regular"/>
              </a:rPr>
              <a:t>C. 	The Indictment: Esau’s Crimes on the “Day of Jacob” (vv. 11 – 14).</a:t>
            </a:r>
          </a:p>
          <a:p>
            <a:pPr marL="1076325" indent="-1076325">
              <a:lnSpc>
                <a:spcPct val="100000"/>
              </a:lnSpc>
              <a:spcBef>
                <a:spcPts val="0"/>
              </a:spcBef>
              <a:spcAft>
                <a:spcPts val="600"/>
              </a:spcAft>
              <a:buNone/>
              <a:tabLst>
                <a:tab pos="447675" algn="l"/>
                <a:tab pos="1143000" algn="l"/>
                <a:tab pos="1165225" algn="l"/>
                <a:tab pos="1371600" algn="l"/>
                <a:tab pos="1600200" algn="l"/>
                <a:tab pos="1828800" algn="l"/>
              </a:tabLst>
            </a:pPr>
            <a:r>
              <a:rPr lang="en-US" sz="3400" b="1" dirty="0">
                <a:solidFill>
                  <a:srgbClr val="FFFFCC"/>
                </a:solidFill>
                <a:ea typeface="Times New Roman" panose="02020603050405020304" pitchFamily="18" charset="0"/>
                <a:cs typeface="MinionPro-Regular"/>
              </a:rPr>
              <a:t>	</a:t>
            </a:r>
            <a:r>
              <a:rPr lang="en-US" sz="3400" b="1" dirty="0">
                <a:solidFill>
                  <a:srgbClr val="FFFFCC"/>
                </a:solidFill>
                <a:effectLst/>
                <a:ea typeface="Times New Roman" panose="02020603050405020304" pitchFamily="18" charset="0"/>
                <a:cs typeface="MinionPro-Regular"/>
              </a:rPr>
              <a:t>D. 	The Bad Good News: The Demise of Esau on the “Day of YHWH” (vv. 15 – 18).</a:t>
            </a:r>
          </a:p>
          <a:p>
            <a:pPr marL="1076325" indent="-1076325">
              <a:lnSpc>
                <a:spcPct val="100000"/>
              </a:lnSpc>
              <a:spcBef>
                <a:spcPts val="0"/>
              </a:spcBef>
              <a:spcAft>
                <a:spcPts val="600"/>
              </a:spcAft>
              <a:buNone/>
              <a:tabLst>
                <a:tab pos="447675" algn="l"/>
                <a:tab pos="1143000" algn="l"/>
                <a:tab pos="1165225" algn="l"/>
                <a:tab pos="1371600" algn="l"/>
                <a:tab pos="1600200" algn="l"/>
                <a:tab pos="1828800" algn="l"/>
              </a:tabLst>
            </a:pPr>
            <a:r>
              <a:rPr lang="en-US" sz="3400" b="1" dirty="0">
                <a:solidFill>
                  <a:srgbClr val="FFFFCC"/>
                </a:solidFill>
                <a:ea typeface="Times New Roman" panose="02020603050405020304" pitchFamily="18" charset="0"/>
                <a:cs typeface="MinionPro-Regular"/>
              </a:rPr>
              <a:t>	</a:t>
            </a:r>
            <a:r>
              <a:rPr lang="en-US" sz="3400" b="1" dirty="0">
                <a:solidFill>
                  <a:srgbClr val="FFFFCC"/>
                </a:solidFill>
                <a:effectLst/>
                <a:ea typeface="Times New Roman" panose="02020603050405020304" pitchFamily="18" charset="0"/>
                <a:cs typeface="MinionPro-Regular"/>
              </a:rPr>
              <a:t>E. 	The Good </a:t>
            </a:r>
            <a:r>
              <a:rPr lang="en-US" sz="3400" b="1" dirty="0" err="1">
                <a:solidFill>
                  <a:srgbClr val="FFFFCC"/>
                </a:solidFill>
                <a:effectLst/>
                <a:ea typeface="Times New Roman" panose="02020603050405020304" pitchFamily="18" charset="0"/>
                <a:cs typeface="MinionPro-Regular"/>
              </a:rPr>
              <a:t>Good</a:t>
            </a:r>
            <a:r>
              <a:rPr lang="en-US" sz="3400" b="1" dirty="0">
                <a:solidFill>
                  <a:srgbClr val="FFFFCC"/>
                </a:solidFill>
                <a:effectLst/>
                <a:ea typeface="Times New Roman" panose="02020603050405020304" pitchFamily="18" charset="0"/>
                <a:cs typeface="MinionPro-Regular"/>
              </a:rPr>
              <a:t> News: The Restoration of Jacob on the “Day of YHWH” (vv. 19 – 21). </a:t>
            </a:r>
          </a:p>
        </p:txBody>
      </p:sp>
    </p:spTree>
    <p:extLst>
      <p:ext uri="{BB962C8B-B14F-4D97-AF65-F5344CB8AC3E}">
        <p14:creationId xmlns:p14="http://schemas.microsoft.com/office/powerpoint/2010/main" val="134110668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286871"/>
            <a:ext cx="10515600" cy="827181"/>
          </a:xfrm>
        </p:spPr>
        <p:txBody>
          <a:bodyPr>
            <a:normAutofit/>
          </a:bodyPr>
          <a:lstStyle/>
          <a:p>
            <a:pPr algn="ctr"/>
            <a:r>
              <a:rPr lang="en-US" sz="3600" b="1" dirty="0">
                <a:solidFill>
                  <a:srgbClr val="FFFFCC"/>
                </a:solidFill>
                <a:latin typeface="+mn-lt"/>
              </a:rPr>
              <a:t>Habakkuk</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048871"/>
            <a:ext cx="11250705" cy="5683623"/>
          </a:xfrm>
        </p:spPr>
        <p:txBody>
          <a:bodyPr>
            <a:noAutofit/>
          </a:bodyPr>
          <a:lstStyle/>
          <a:p>
            <a:pPr marL="447675" indent="-447675">
              <a:lnSpc>
                <a:spcPct val="107000"/>
              </a:lnSpc>
              <a:spcAft>
                <a:spcPts val="600"/>
              </a:spcAft>
              <a:buAutoNum type="arabicPeriod"/>
              <a:tabLst>
                <a:tab pos="447675"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Context of Habakkuk’s Ministry</a:t>
            </a:r>
          </a:p>
          <a:p>
            <a:pPr marL="447675" indent="0">
              <a:lnSpc>
                <a:spcPct val="100000"/>
              </a:lnSpc>
              <a:spcBef>
                <a:spcPts val="0"/>
              </a:spcBef>
              <a:spcAft>
                <a:spcPts val="12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offers no precise link with an historical event, but the reference to the Chaldeans (1:6) holds important clues. </a:t>
            </a:r>
          </a:p>
          <a:p>
            <a:pPr marL="447675" indent="0">
              <a:lnSpc>
                <a:spcPct val="100000"/>
              </a:lnSpc>
              <a:spcBef>
                <a:spcPts val="0"/>
              </a:spcBef>
              <a:spcAft>
                <a:spcPts val="12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First, the invasion of Judah by Babylon is still in the future, suggesting 605 BC as the latest possible date. </a:t>
            </a:r>
          </a:p>
          <a:p>
            <a:pPr marL="447675" indent="0">
              <a:lnSpc>
                <a:spcPct val="100000"/>
              </a:lnSpc>
              <a:spcBef>
                <a:spcPts val="0"/>
              </a:spcBef>
              <a:spcAft>
                <a:spcPts val="1200"/>
              </a:spcAft>
              <a:buNone/>
              <a:tabLst>
                <a:tab pos="4476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Second, Habakkuk’s familiarity with the cruelty with which the Babylonians pursued their enemies suggests they have already appeared on the scene as a significant military and political force, suggesting 612 BC as the earliest possible date. A date shortly after the death of the good King Josiah in 609 and the accession of the wicked Jehoiakim three months later seems likely.</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3971360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44071" y="1013011"/>
            <a:ext cx="10847294" cy="4679577"/>
          </a:xfrm>
        </p:spPr>
        <p:txBody>
          <a:bodyPr>
            <a:noAutofit/>
          </a:bodyPr>
          <a:lstStyle/>
          <a:p>
            <a:pPr marL="0" indent="0">
              <a:lnSpc>
                <a:spcPct val="107000"/>
              </a:lnSpc>
              <a:spcAft>
                <a:spcPts val="6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date shortly after the death of the good King Josiah in 609 and the accession of the wicked Jehoiakim three months later seems likely.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8404070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25302" y="808074"/>
            <a:ext cx="11166063" cy="5924421"/>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Habakkuk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offers us the only clues we have to this prophet’s character and identity. His name, Habakkuk, from a root meaning, “to embrace,” means, “embraced [by YHWH].”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Any attempt to identify his line of descent is speculative, but this has not prevented people down through the ages to see him as the son of the Shunammite woman, the watchman introduced by Isaiah (Isa 21:6), a son of Jesus of the tribe of Levi (Septuagint Bel and the Dragon), a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Simeonite</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Beth Zohar. All are speculative.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5818996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30306" y="669851"/>
            <a:ext cx="11161059" cy="606264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divides naturally into two parts (chapters 1–2; 3), each with its own superscription. The shift in style and genre in the second have led many to question its authenticity, but the “psalm” serves an important function attached to the preceding “burden, pronouncement.”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former is constructed in the form of a modified dialogue between Habakkuk and YHWH. The prophet initiated the conversation, raising the problem of divine silence in the face of the prevailing wickedness in the Judah of his day (1:2–4). YHWH responds by saying he has engaged the Babylonians to punish the Judaeans for their conduct (1:5–11).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292374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1148316"/>
            <a:ext cx="11237780" cy="5584179"/>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the prophet found this to create a problem worse than the first.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can God use a relatively more wicked nation (the Chaldeans) to punish a less wicked people (Judah; 1:12–17)?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a true demonstration of faith, the prophet declared that he would take his stand on the watchtower to see what response he will receive from YHWH (2:1).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replied by challenging the prophet to record his response so that a messenger may not only run with the tablet and read it to the [unidentified] target audience; the written record offered a guarantee of the divine word. </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499724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871869"/>
            <a:ext cx="10910047" cy="5860625"/>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Verses 4–20 (chap. 2) present the content of the message, announcing the certain punishment of Babylon for their violent conduct.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Being the agent of divine judgment does not give them license to carry out their task in their own ways.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After a thesis statement (vv. 4–6a), the message concerning Babylon is concretized in five mini woe-oracles.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7456339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1233377"/>
            <a:ext cx="10910047" cy="549911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Musical Psalm in chapter 3, purportedly Habakkuk’s response to the revelation, is one of the most beautiful texts in all of Scripture. The prophet’s petition (v. 2) was a plea to YHWH to intervene in earthly affairs with mercy.</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theophany described in vv. 3–15 represents his confidence in YHWH’s willingness to answer his prayer and to intervene sovereignly on behalf of his people and deliver the land. Vv. 16–19 describe the results of the divine intervention.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950979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871869"/>
            <a:ext cx="10910047" cy="5860625"/>
          </a:xfrm>
        </p:spPr>
        <p:txBody>
          <a:bodyPr>
            <a:noAutofit/>
          </a:bodyPr>
          <a:lstStyle/>
          <a:p>
            <a:pPr marL="514350" indent="-514350">
              <a:lnSpc>
                <a:spcPct val="10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Value of the Book Today</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book has great value for the Christian for several 				reasons:</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96938" indent="-45720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It affirms God’s interest in the fate of the righteous, even in the face of his apparent silence regarding wickedness.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45720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It affirms the eternal dogma that the righteous live by their faithfulness.” While the original statement is concerned primarily with human conduct in the face of a moral and military crisis, Paul expands this statement into a universal soteriological principle (Gal 3:11; Rom 1:17).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36776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935664"/>
            <a:ext cx="10883153" cy="5366523"/>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Jehoiachin’s place Nebuchadnezzar installed a third son of Josiah,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Mattaniah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whom he renamed Zedekiah (2 Kgs 24:17–18).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reign of this, the last descendant of David on the throne of Jerusalem, was a total fiasco. Zedekiah joined with his neighbors on several occasions to throw off the Babylonian yoke. In 589 BC, together with Tyre and Ammon, and under the sponsorship of Edom, they launched an open revolt.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time Nebuchadnezzar responded with a vengeance. He invaded Judah and placed Jerusalem under siege. After more than one year, the walls were finally breached.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7891049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600635"/>
            <a:ext cx="10910047" cy="6131860"/>
          </a:xfrm>
        </p:spPr>
        <p:txBody>
          <a:bodyPr>
            <a:noAutofit/>
          </a:bodyPr>
          <a:lstStyle/>
          <a:p>
            <a:pPr marL="514350" indent="-514350">
              <a:lnSpc>
                <a:spcPct val="10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Value of the Book Today</a:t>
            </a:r>
          </a:p>
          <a:p>
            <a:pPr marL="954088" indent="-514350">
              <a:lnSpc>
                <a:spcPct val="100000"/>
              </a:lnSpc>
              <a:spcBef>
                <a:spcPts val="0"/>
              </a:spcBef>
              <a:spcAft>
                <a:spcPts val="1200"/>
              </a:spcAft>
              <a:buAutoNum type="alphaLcPeriod" startAt="3"/>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affirms that God responds to honest doubts of the faithful. There is nothing wrong with being perplexed by earthly experiences. The faithful express their perplexities frankly to God, but not just to satisfy their curiosity; they are concerned for the vindication of the divine name.</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54088" indent="-514350">
              <a:lnSpc>
                <a:spcPct val="100000"/>
              </a:lnSpc>
              <a:spcBef>
                <a:spcPts val="0"/>
              </a:spcBef>
              <a:spcAft>
                <a:spcPts val="1200"/>
              </a:spcAft>
              <a:buAutoNum type="alphaLcPeriod" startAt="3"/>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Habakkuk’s prayer proclaims the sovereignty of God over all. He exercises his sovereignty by engaging spiritual and natural forces to carry out his design.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8558483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600635"/>
            <a:ext cx="10910047" cy="61318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Habakkuk’s Perplexing Burden (1:1–2:20)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Superscription (1:1)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First Perplexity (1:2–11)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Problem (1:2–4)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Divine Solution (1:5–11)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410487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753035"/>
            <a:ext cx="10910047" cy="5979460"/>
          </a:xfrm>
        </p:spPr>
        <p:txBody>
          <a:bodyPr>
            <a:noAutofit/>
          </a:bodyPr>
          <a:lstStyle/>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Second Perplexity (1:12–2:20)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Problem (1:12–2:2)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Prophet’s Question (1:12–17)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Prophet’s Confidence (2:1)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Divine Solution (2:2–20)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Preamble (2:2–3)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Announcement in Principal (2:4–5)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 pos="322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Announcement Concretized in 						Woeful Taunt Songs: Five Woes (2:6–20)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769241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8" y="600635"/>
            <a:ext cx="11367247" cy="6131860"/>
          </a:xfrm>
        </p:spPr>
        <p:txBody>
          <a:bodyPr>
            <a:noAutofit/>
          </a:bodyPr>
          <a:lstStyle/>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Habbakuk’s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Confident Prayer (3:1–19a)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Superscription (3:1)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Petition	 (3:2)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Theophanic Vision (3:3–15)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Announcement of YHWH’s Appearance (3:3–7)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Effects of YHWH’s Appearance (3:8–15)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Response (3:16–19a)</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96938" indent="0">
              <a:lnSpc>
                <a:spcPct val="100000"/>
              </a:lnSpc>
              <a:spcBef>
                <a:spcPts val="0"/>
              </a:spcBef>
              <a:spcAft>
                <a:spcPts val="600"/>
              </a:spcAft>
              <a:buNone/>
              <a:tabLst>
                <a:tab pos="1435100" algn="l"/>
                <a:tab pos="1971675"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Postscription (3:19b)</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0000"/>
              </a:lnSpc>
              <a:spcBef>
                <a:spcPts val="0"/>
              </a:spcBef>
              <a:spcAft>
                <a:spcPts val="600"/>
              </a:spcAf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4157534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520787"/>
            <a:ext cx="10515600" cy="827181"/>
          </a:xfrm>
        </p:spPr>
        <p:txBody>
          <a:bodyPr>
            <a:normAutofit/>
          </a:bodyPr>
          <a:lstStyle/>
          <a:p>
            <a:pPr algn="ctr"/>
            <a:r>
              <a:rPr lang="en-US" sz="3600" b="1" dirty="0">
                <a:solidFill>
                  <a:srgbClr val="FFFFCC"/>
                </a:solidFill>
                <a:latin typeface="+mn-lt"/>
              </a:rPr>
              <a:t>Zephaniah</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446027"/>
            <a:ext cx="11250705" cy="5286467"/>
          </a:xfrm>
        </p:spPr>
        <p:txBody>
          <a:bodyPr>
            <a:noAutofit/>
          </a:bodyPr>
          <a:lstStyle/>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Zephaniah’s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Unlike numerous other minor prophetic books, the superscription locates the ministry of Zephaniah quite specifically: in the days of Josiah, son of Amon, king of Judah, viz., somewhere between 639 and 609 BC.</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As we have already noted, Josiah was the last good and great king of Judah, but his life was prematurely snuffed out when he tried to intervene in international affairs by challenging the Egyptians, who were on their way north to assist the Assyrians, at Megiddo in 609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4978692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761999"/>
            <a:ext cx="11250705" cy="5970495"/>
          </a:xfrm>
        </p:spPr>
        <p:txBody>
          <a:bodyPr>
            <a:noAutofit/>
          </a:bodyPr>
          <a:lstStyle/>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Josiah was a godly king, a trait demonstrated especially in his religious reforms, his efforts were too little too late. The nation never recovered spiritually from the fifty years of court-sponsored apostasy under Manasseh and Amon. </a:t>
            </a: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basis of his denunciations of the leaders in Jerusalem in 3:1–7, some think Zephaniah’s utterances may have given further impetus to Josiah’s reforms. However, the refusal of the people to listen rendered YHWH’s decision to destroy city and land all the more justifiable.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0277514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914399"/>
            <a:ext cx="11250705" cy="5818095"/>
          </a:xfrm>
        </p:spPr>
        <p:txBody>
          <a:bodyPr>
            <a:noAutofit/>
          </a:bodyPr>
          <a:lstStyle/>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tradition of classical prophecy, Zephaniah also had his eyes on the broader horizon, observing the divine involvement in the affairs of the nations beyond Israel, especially those who had played such an important role in Israel’s history: Philistia (2:4–7), Ammon and Moab (2:8–11), and Assyria (2:13–15), along with a one sentence pronouncement against Cush (Ethiopia), perhaps a surrogate for Egypt. </a:t>
            </a: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prophecies against Nineveh are interesting, especially his analysis of her problem in v. 15: She says in her heart, “I am and there is no one besides me.”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142572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031357"/>
            <a:ext cx="11250705" cy="570113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Zephaniah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All that we know of Zephaniah we learn from the book of his prophecies. His name, which means “YHWH has hidden, stored up” may suggest he was born during the troubled times of Manasseh, known to have “shed very much blood” in Judah (2 Kgs 21:16).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editor of his prophecies identifies him genealogically with a remarkably complete lineage: he is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Cushi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(“Ethiopian”), grandson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Amariah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(unknown), and great grandson of Hezekiah, undoubtedly the good king of Jerusalem.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518661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73741" y="850605"/>
            <a:ext cx="11017624" cy="588189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suggests he was a close relative of Josiah (brother or second cousin are both possible) and perhaps also of Isaiah a century earlier.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reason for preserving this long genealogy is not clear, but the editor seems to have found significance in his links with the royal house, perhaps because he (along with Josiah) represents an exception to an otherwise almost totally corrupt nobility.</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Despite his socio-political identification with these folk, he was fearless in his denunciation of his peers.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8058000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73741" y="956929"/>
            <a:ext cx="11017624" cy="577556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collection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Zephanianic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prophecies divides readily into three major parts.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first (1:2–18) he warns of the impending judgment of Judah and Jerusalem. Following an opening volley announcing the destruction of all things (1:2–6), he picks up on the motif known already from Amos and offers the classic definition of the day of YHWH (1:7–2:3). A generation later, this definition seems to have had great influence on Ezekiel in particular (so also vv. 2–3, 7–8).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22777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158948"/>
            <a:ext cx="10883153" cy="5143239"/>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Zedekiah fled, but he was soon captured and presented to Nebuchadnezzar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Riblah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While he watched his sons were executed, then his eyes were gouged out, and he was taken in chains to Babylon (2 Kgs 25:1–21; Jer 52:9–11.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Two months later Nebuchadnezzar’s general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Nebuzaradan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torched the city, reducing even the Temple to a pile of rubble, and leaving only a few survivors to try to eke out a living among the ruins. Judah was gone!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973130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73741" y="1105785"/>
            <a:ext cx="11017624" cy="5626709"/>
          </a:xfrm>
        </p:spPr>
        <p:txBody>
          <a:bodyPr>
            <a:noAutofit/>
          </a:bodyPr>
          <a:lstStyle/>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mid-section concerns the fates of the nations around Israel. The Philistines, Moab, and Ammon are denounced for having taunted the people of YHWH and must prepare for a turning of the tables. Nineveh is sentenced to utter annihilation for her unrestrained arrogance.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last chapter divides into two parts, a pronouncement of doom upon Jerusalem and her leaders for their crimes (3:1–8), followed by a glorious message of hope (3:9–20).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both sections his Zephaniah’s feet are firmly planted in the Judaean prophetic tradition of the eighth century.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541677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73741" y="1158949"/>
            <a:ext cx="11017624" cy="5573546"/>
          </a:xfrm>
        </p:spPr>
        <p:txBody>
          <a:bodyPr>
            <a:noAutofit/>
          </a:bodyPr>
          <a:lstStyle/>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seems indebted to Isaiah and Micah in both his scathing denunciation of his nation (compare vv. 1–3 with Isa 1:21–23 and vv. 3–5 with Mic 3:1–12), and in his vision of hope for Zion (compare vv. 10, 14–28 with Isa 2:2–4 and Mic 4:1–4).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447675"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2838884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66165" y="818707"/>
            <a:ext cx="11205882" cy="6379952"/>
          </a:xfrm>
        </p:spPr>
        <p:txBody>
          <a:bodyPr>
            <a:noAutofit/>
          </a:bodyPr>
          <a:lstStyle/>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Superscription (1:1)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Warning of the Impending Day of YHWH 1:2–2:3)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Cosmic Scope of the Day	 (1:2–3)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Judaean Focus of the Day (1:4–2:3)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Indictment of Judah (1:4–5)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Announcement of Judgment (1:6–18)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Nature of the Divine Intervention (1:6–13)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Effects of the Divine Intervention (1:14–18)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Appeal for Repentance (2:1–3)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450273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66165" y="925033"/>
            <a:ext cx="11205882" cy="6273626"/>
          </a:xfrm>
        </p:spPr>
        <p:txBody>
          <a:bodyPr>
            <a:noAutofit/>
          </a:bodyPr>
          <a:lstStyle/>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Extension of the Day of YHWH: Pronouncements of 			Judgment Upon the Nations (2:4–15)</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Oracle Against Philistia (2:4–7)</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Oracle Against Moab and Ammon (2:8–11)</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Oracle Against Ethiopia (2:12)</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The Oracle Against Assyria (2:13–15)</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Two-Sided Nature of the Day of YHWH (3:1–20)</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Obverse: The Judgment of Jerusalem (3:1–8)</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Reverse: The Restoration of Zion	(3:9–20)</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Transformation of Zion (3:9–13)</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Celebration in Zion (3:14–20)</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0000"/>
              </a:lnSpc>
              <a:spcBef>
                <a:spcPts val="0"/>
              </a:spcBef>
              <a:spcAft>
                <a:spcPts val="600"/>
              </a:spcAft>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8677262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66165" y="376518"/>
            <a:ext cx="11205882" cy="6822141"/>
          </a:xfrm>
        </p:spPr>
        <p:txBody>
          <a:bodyPr>
            <a:noAutofit/>
          </a:bodyPr>
          <a:lstStyle/>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Extension of the Day of YHWH: Pronouncements of 			Judgment Upon the Nations (2:4–15)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Oracle Against Philistia (2:4–7)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Oracle Against Moab and Ammon (2:8–11)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Oracle Against Ethiopia (2:12)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The Oracle Against Assyria (2:13–15)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Two-Sided Nature of the Day of YHWH (3:1–20)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Obverse: The Judgment of Jerusalem (3:1–8)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Reverse: The Restoration of Zion	(3:9–20)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Transformation of Zion (3:9–13)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Celebration in Zion (3:14–20)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0000"/>
              </a:lnSpc>
              <a:spcBef>
                <a:spcPts val="0"/>
              </a:spcBef>
              <a:spcAft>
                <a:spcPts val="600"/>
              </a:spcAft>
              <a:tabLst>
                <a:tab pos="538163" algn="l"/>
                <a:tab pos="985838" algn="l"/>
                <a:tab pos="1612900" algn="l"/>
                <a:tab pos="2151063" algn="l"/>
                <a:tab pos="25098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7672417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2658-EF30-AA7E-3412-A0BE9489DA3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302416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77015" y="1834660"/>
            <a:ext cx="10013576" cy="3630546"/>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35</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Calls to Recognize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the Persian Period</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36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(Haggai)</a:t>
            </a:r>
          </a:p>
        </p:txBody>
      </p:sp>
    </p:spTree>
    <p:extLst>
      <p:ext uri="{BB962C8B-B14F-4D97-AF65-F5344CB8AC3E}">
        <p14:creationId xmlns:p14="http://schemas.microsoft.com/office/powerpoint/2010/main" val="388277624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ABFCC-8467-806B-896A-A2D74206E2C9}"/>
              </a:ext>
            </a:extLst>
          </p:cNvPr>
          <p:cNvSpPr>
            <a:spLocks noGrp="1"/>
          </p:cNvSpPr>
          <p:nvPr>
            <p:ph type="title"/>
          </p:nvPr>
        </p:nvSpPr>
        <p:spPr>
          <a:xfrm>
            <a:off x="838200" y="550807"/>
            <a:ext cx="10515600" cy="1114052"/>
          </a:xfrm>
        </p:spPr>
        <p:txBody>
          <a:bodyPr>
            <a:normAutofit/>
          </a:bodyPr>
          <a:lstStyle/>
          <a:p>
            <a:pPr algn="ctr"/>
            <a:r>
              <a:rPr lang="en-US" sz="3600" b="1" dirty="0">
                <a:solidFill>
                  <a:srgbClr val="FFFFCC"/>
                </a:solidFill>
                <a:latin typeface="+mn-lt"/>
              </a:rPr>
              <a:t>Haggai</a:t>
            </a:r>
          </a:p>
        </p:txBody>
      </p:sp>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40660" y="1382233"/>
            <a:ext cx="11250705" cy="5350262"/>
          </a:xfrm>
        </p:spPr>
        <p:txBody>
          <a:bodyPr>
            <a:noAutofit/>
          </a:bodyPr>
          <a:lstStyle/>
          <a:p>
            <a:pPr marL="514350" indent="-514350">
              <a:lnSpc>
                <a:spcPct val="100000"/>
              </a:lnSpc>
              <a:spcBef>
                <a:spcPts val="0"/>
              </a:spcBef>
              <a:spcAft>
                <a:spcPts val="600"/>
              </a:spcAft>
              <a:buAutoNum type="arabicPeriod"/>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Context of Haggai’s Ministry</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We get the impression that even before the spirit of prophecy was withdrawn from Israel, after Malachi’s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ministry, the prophetic institution was in decline.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the century after Cyrus’ decree authorizing the return of the Judaean exiles we know of only three prophets: Haggai, Zechariah, and Malachi. The first two served the New Commonwealth in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Yehud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(Judah) simultaneously in the last quarter of the sixth century; Malachi appeared in the next century. </a:t>
            </a:r>
          </a:p>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7122146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81317" y="663492"/>
            <a:ext cx="10829365" cy="5531016"/>
          </a:xfrm>
        </p:spPr>
        <p:txBody>
          <a:bodyPr>
            <a:noAutofit/>
          </a:bodyPr>
          <a:lstStyle/>
          <a:p>
            <a:pPr marL="0" indent="0">
              <a:lnSpc>
                <a:spcPct val="100000"/>
              </a:lnSpc>
              <a:spcBef>
                <a:spcPts val="0"/>
              </a:spcBef>
              <a:spcAft>
                <a:spcPts val="12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 course, this does not mean that no other prophets were around. It means only that the works of these three prophets were transcribed, gathered, and preserved as canonical scripture by the community of faith.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Taking a cue from the prophecies of Ezekiel, the editor of Haggai’s prophecies has performed a helpful service by dating all five of his oracles, a feature shared with three prophecies in Zechariah.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examining these date notices (see following table) it becomes apparent that all of the preserved oracles of Haggai were delivered within a four-month span.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5898665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62000" y="1307805"/>
            <a:ext cx="10829365" cy="5424690"/>
          </a:xfrm>
        </p:spPr>
        <p:txBody>
          <a:bodyPr>
            <a:noAutofit/>
          </a:bodyPr>
          <a:lstStyle/>
          <a:p>
            <a:pPr marL="0" indent="0">
              <a:lnSpc>
                <a:spcPct val="100000"/>
              </a:lnSpc>
              <a:spcBef>
                <a:spcPts val="0"/>
              </a:spcBef>
              <a:spcAft>
                <a:spcPts val="12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prophet’s preaching reflects the harsh socio-economic realities of late sixth century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Yehud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during the reign of Cyrus. </a:t>
            </a:r>
          </a:p>
          <a:p>
            <a:pPr marL="0" indent="0">
              <a:lnSpc>
                <a:spcPct val="100000"/>
              </a:lnSpc>
              <a:spcBef>
                <a:spcPts val="0"/>
              </a:spcBef>
              <a:spcAft>
                <a:spcPts val="12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Cyrus had authorized the rebuilding of the Temple almost two decades earlier (538 BC), and the foundations had been laid at the time (Ezra 3:7–13) with great celebration, the construction had ground to a halt. </a:t>
            </a:r>
          </a:p>
          <a:p>
            <a:pPr marL="0" indent="0">
              <a:lnSpc>
                <a:spcPct val="100000"/>
              </a:lnSpc>
              <a:spcBef>
                <a:spcPts val="0"/>
              </a:spcBef>
              <a:spcAft>
                <a:spcPts val="1200"/>
              </a:spcAft>
              <a:buNone/>
              <a:tabLst>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Ezra 5:1 credits the prophets Haggai and Zechariah with rekindling the passion for the Temple and resuming the project.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35052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871870"/>
            <a:ext cx="10883153" cy="543031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Social Environments of Jeremiah and Ezekiel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During Ezekiel’s tenure as a prophet of Israel, the remnants of the once innumerable Israelite population were to be found in three principal locations: Judah, Egypt and Babylon. </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the biblical record, the Babylonians deported virtually all who remained of the population of Judah after the earlier exile (597 BC) and the devastations of 588–586 BC (2 Kgs 5:11; 2 Chron 36:20; Jer 52:15) only some of the “poorest of the land” were left behind to tend the vineyards and olive groves.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0298714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62000" y="537882"/>
            <a:ext cx="10829365" cy="6194613"/>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Inspired (or discouraged) by memories of the old Solomonic Temple on the one hand, and the vision of Ezekiel’s new Temple on the other, the returnees from Babylon undoubtedly expected the imminent restoration of normalcy in their lives:</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occupation of the whole hereditary land of Israel, the return of YHWH to his Temple, the restoration of the Davidic dynasty, and new era of peace and prosperity.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presence of a governor (Zerubbabel) from the scion of David lent concrete fuel to these hopes.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these aspirations were not realized, and very quickly gave way to widespread disillusionment and cynicism.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8773072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62000" y="893135"/>
            <a:ext cx="10829365" cy="5839360"/>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the immediate audience, Haggai’s concern (so also Zechariah 1–8) is how can this remnant of regathered Israelites continue to be the people of God, particularly in the absence of a Davidic ruler, without occupation of the entire land of Israel, and under the overlordship of Persia.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Haggai addressed his prophecies to the community as a whole, many of whom had only recently trickled back from Babylon (1:1; 2:2), several were directed specifically at the two leaders Zerubbabel the governor and Joshua the high priest.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diarchic administrative structure marks a significant change from pre-exilic times.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3847873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62000" y="914400"/>
            <a:ext cx="10829365" cy="5818095"/>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New Commonwealth, Judah had no king.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the documents make a point of identifying Zerubbabel as a descendant of David, he was only the governor, and as such he had jurisdiction over all affairs requiring Persian attention.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Reflecting the increased influence of the priesthood after the return, Joshua the high priest held the office of ecclesiastical authority.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this position he assumed a great deal of internal political, judicial, and economic responsibility previously held by the royal house.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77747730"/>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62000" y="1041991"/>
            <a:ext cx="10829365" cy="5690504"/>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lineage of Joshua was as impressive as Zerubbabel’s, but the presence of a scion of David as governor seems to have kept the hope alive that this system was only temporary, and that before long the Davidic throne would be reestablished.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response, both Haggai and Zechariah encourage the people to relax and take care of the business at hand.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They thrust the Davidic hope forward into the eschatological future (Hag 2:21–23; Zech 4:6b–10a).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923501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322730" y="893135"/>
            <a:ext cx="11268636" cy="583936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Prophet Haggai</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know very little about Haggai. The name, derived from a word meaning, “pilgrimage festival,” suggests he may have been born during one of Israel’s three annual festivals.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Based on his interests in religious matters, some have claimed a priestly background for him, but the evidence is inconclusive.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this book (1:1; 2:1) and in Ezra (6:14) he is called “the prophet”; 1:13 refers to him as “the messenger of YHWH” (elsewhere translated as “the angel of YHWH”).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Haggai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must have been an effective preacher.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7644250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654424" y="1233377"/>
            <a:ext cx="10936942" cy="549911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the time of his first sermon the Temple still lay in ruins (1:1), but by the time his brief ministry was over three and one-half months later 2:10,20), enormous progress had been made.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itself and the notes in Ezra (5:1; 6:14) provide impressive testimony to the effect a prophet’s preaching could have on his audience.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was Haggai’s (and Zechariah’s) preaching that got the reconstruction of the Temple back on the road, after a delay of two decades. Within a matter of years, the entire project was completed.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4557263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457200" y="1041991"/>
            <a:ext cx="11134166" cy="5690504"/>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Nature and Style of Haggai’s Preaching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600 words distributed among 38 verses Haggai represents the third shortest prophetic book (after Obadiah and Nahum).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Most agree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that the prophet’s oracles were transcribed, collected, compiled, and edited almost immediately after they were delivered.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Who was responsible for this process is unknown. However, in the light of the numerous literary and thematic correspondences, some have proposed Zechariah’s involvement.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27123400"/>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788894" y="537882"/>
            <a:ext cx="10802472" cy="6194613"/>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Some (C. Meyers) propose that Haggai + Zechariah 1–8 represents a single composite work, intended to be presented to the people on time for the rededication of the new Temple in March, 515 BC (Ezra 6:15–22).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document would have represented an appropriate ideological basis for the people of God in the Second Commonwealth.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0691655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55812" y="1233377"/>
            <a:ext cx="11035554" cy="549911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Based upon shifts in subject and the explicit signals provided by the date notices, the book of Haggai divides into two major sections: 1:1–15 and 2:1–23. The first part divides further into two segments: the oracle proper, addressed directly to Zerubbabel and Joshua (vv.	1–11), and a description of the response. The second part subdivides into three parts, each signaled by its own date notice: 2:1–9 (addressed to Zerubbabel and Joshua); 2:10–19 (addressed to the people?); 2:20–23.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2646941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55812" y="1041991"/>
            <a:ext cx="11035554" cy="5690504"/>
          </a:xfrm>
        </p:spPr>
        <p:txBody>
          <a:bodyPr>
            <a:noAutofit/>
          </a:bodyPr>
          <a:lstStyle/>
          <a:p>
            <a:pPr marL="0" indent="0" defTabSz="896938">
              <a:lnSpc>
                <a:spcPct val="100000"/>
              </a:lnSpc>
              <a:spcBef>
                <a:spcPts val="0"/>
              </a:spcBef>
              <a:spcAft>
                <a:spcPts val="1200"/>
              </a:spcAft>
              <a:buNone/>
              <a:tabLst>
                <a:tab pos="358775" algn="l"/>
                <a:tab pos="896938" algn="l"/>
                <a:tab pos="14351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A Call to Rebuild the Temple (1:1–15)</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Prophet’s Appeal (1:1–11)</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People’s Response (1:12–15)</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Oracles of Encouragement (2:1–23)</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A Call to Recognize God’s Presence (2:1–9)</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A Call to Recognize God’s Order (2:10–19)</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defTabSz="896938">
              <a:lnSpc>
                <a:spcPct val="100000"/>
              </a:lnSpc>
              <a:spcBef>
                <a:spcPts val="0"/>
              </a:spcBef>
              <a:spcAft>
                <a:spcPts val="1200"/>
              </a:spcAft>
              <a:buNone/>
              <a:tabLst>
                <a:tab pos="358775" algn="l"/>
                <a:tab pos="896938" algn="l"/>
                <a:tab pos="14351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A Call to Recognize God’s Reign (2:20–23)</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447675"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97184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YHWH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382773" y="616688"/>
            <a:ext cx="11450640" cy="5685500"/>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 the few that were left, many fled to Egypt in the wake of the assassination off Gedaliah, the governor installed by the Babylonians (2 Kgs 25:25–26; Jer 41:1–2). </a:t>
            </a:r>
            <a:endPar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Jeremiah 42, Jeremiah was forced to go with them. Archaeology confirms the complete devastation of the land, particularly the major population centers like Jerusalem and Lachish. In general, the people that remained suffered from severe depression expressed in economic poverty, political lethargy, and spiritual numbness. </a:t>
            </a:r>
            <a:endPar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inevitably a new class of </a:t>
            </a:r>
            <a:r>
              <a:rPr lang="en-US" sz="3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nouveaux </a:t>
            </a:r>
            <a:r>
              <a:rPr lang="en-US" sz="3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noblesses</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(relatively) emerged, but with the same proclivity toward arrogance and spiritual turpitude as their predecessors.</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8447050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0EDE60-BDB9-60D9-E3B8-0B1B4AB561C3}"/>
              </a:ext>
            </a:extLst>
          </p:cNvPr>
          <p:cNvSpPr>
            <a:spLocks noGrp="1"/>
          </p:cNvSpPr>
          <p:nvPr>
            <p:ph idx="1"/>
          </p:nvPr>
        </p:nvSpPr>
        <p:spPr>
          <a:xfrm>
            <a:off x="555812" y="1180214"/>
            <a:ext cx="11035554" cy="5552281"/>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Based upon shifts in subject and the explicit signals provided by the date notices, the book of Haggai divides into two major sections: 1:1–15 and 2:1–23. The first part divides further into two segments: the oracle proper, addressed directly to Zerubbabel and Joshua (vv.	1–11), and a description of the response. The second part subdivides into three parts, each signaled by its own date notice: 2:1–9 (addressed to Zerubbabel and Joshua); 2:10–19 (addressed to the people?); 2:20–23.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984968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B52AF-CCB9-244B-588E-F49DD1DCF4D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16BEC34-CBAA-2DA5-5A0C-875921942FF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06230946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77015" y="1834660"/>
            <a:ext cx="10013576" cy="3498778"/>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36</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Calls to Recognize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the Persian Period</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28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(Zechariah and Malachi)</a:t>
            </a:r>
          </a:p>
        </p:txBody>
      </p:sp>
    </p:spTree>
    <p:extLst>
      <p:ext uri="{BB962C8B-B14F-4D97-AF65-F5344CB8AC3E}">
        <p14:creationId xmlns:p14="http://schemas.microsoft.com/office/powerpoint/2010/main" val="3812233889"/>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2658-EF30-AA7E-3412-A0BE9489DA3E}"/>
              </a:ext>
            </a:extLst>
          </p:cNvPr>
          <p:cNvSpPr>
            <a:spLocks noGrp="1"/>
          </p:cNvSpPr>
          <p:nvPr>
            <p:ph type="title"/>
          </p:nvPr>
        </p:nvSpPr>
        <p:spPr>
          <a:xfrm>
            <a:off x="838200" y="365126"/>
            <a:ext cx="10515600" cy="791322"/>
          </a:xfrm>
        </p:spPr>
        <p:txBody>
          <a:bodyPr>
            <a:normAutofit/>
          </a:bodyPr>
          <a:lstStyle/>
          <a:p>
            <a:pPr algn="ctr"/>
            <a:r>
              <a:rPr lang="en-US" sz="3600" b="1" dirty="0">
                <a:solidFill>
                  <a:srgbClr val="FFFFCC"/>
                </a:solidFill>
                <a:latin typeface="+mn-lt"/>
              </a:rPr>
              <a:t>Zechariah</a:t>
            </a:r>
          </a:p>
        </p:txBody>
      </p:sp>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03412" y="1156448"/>
            <a:ext cx="10950388" cy="5020515"/>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Zechariah’s Ministry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Zechariah was a contemporary of Haggai’s. Judging from the data of his oracles, he appears to have begun his work less than two months after Haggai began.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surprisingly, therefore, the issues in the first part of the book (chapters 1–8) are similar to those dealt with by his associate.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the failure to restore the monarchy in this early part of the New Commonwealth colors his prophecies even more than it had Haggai’s. </a:t>
            </a:r>
            <a:endParaRPr lang="en-US" sz="3200" b="1" dirty="0">
              <a:solidFill>
                <a:srgbClr val="FFFFCC"/>
              </a:solidFill>
            </a:endParaRPr>
          </a:p>
        </p:txBody>
      </p:sp>
    </p:spTree>
    <p:extLst>
      <p:ext uri="{BB962C8B-B14F-4D97-AF65-F5344CB8AC3E}">
        <p14:creationId xmlns:p14="http://schemas.microsoft.com/office/powerpoint/2010/main" val="107270669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90282" y="869576"/>
            <a:ext cx="10663518" cy="530738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Accordingly, his task was to redefine normalcy: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people cannot expect a restoration of the Davidic monarchy; the diarchic structure of Davidic governor and priestly administrator is presented as the new norm.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meantime, while the Temple is being reconstructed physically, he sought to rebuild the community spiritually. Appealing often to the Torah, and making frequent allusions to his prophetic predecessors, he presents a new paradigm for a genuine theocracy. </a:t>
            </a:r>
            <a:r>
              <a:rPr lang="en-US" sz="3200" b="1" dirty="0">
                <a:solidFill>
                  <a:srgbClr val="FFFFCC"/>
                </a:solidFill>
                <a:effectLst/>
                <a:latin typeface="Calibri" panose="020F0502020204030204" pitchFamily="34" charset="0"/>
                <a:ea typeface="MS Gothic" panose="020B0609070205080204" pitchFamily="49" charset="-128"/>
              </a:rPr>
              <a:t>much </a:t>
            </a:r>
            <a:endParaRPr lang="en-US" sz="3200" b="1" dirty="0">
              <a:solidFill>
                <a:srgbClr val="FFFFCC"/>
              </a:solidFill>
            </a:endParaRPr>
          </a:p>
        </p:txBody>
      </p:sp>
    </p:spTree>
    <p:extLst>
      <p:ext uri="{BB962C8B-B14F-4D97-AF65-F5344CB8AC3E}">
        <p14:creationId xmlns:p14="http://schemas.microsoft.com/office/powerpoint/2010/main" val="77100251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2" y="878540"/>
            <a:ext cx="10681447" cy="5298423"/>
          </a:xfrm>
        </p:spPr>
        <p:txBody>
          <a:bodyPr>
            <a:noAutofit/>
          </a:bodyPr>
          <a:lstStyle/>
          <a:p>
            <a:pPr marL="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rPr>
              <a:t>The historical context for the second half of the book is more difficult to determine. The oracles have a totally different tone and seem to presuppose different circumstances. Many conservative scholars suggest they derive from the 480’s and 470’s BC Critical scholarship tends to date this section much </a:t>
            </a:r>
            <a:endParaRPr lang="en-US" sz="3200" b="1" dirty="0">
              <a:solidFill>
                <a:srgbClr val="FFFFCC"/>
              </a:solidFill>
            </a:endParaRPr>
          </a:p>
        </p:txBody>
      </p:sp>
    </p:spTree>
    <p:extLst>
      <p:ext uri="{BB962C8B-B14F-4D97-AF65-F5344CB8AC3E}">
        <p14:creationId xmlns:p14="http://schemas.microsoft.com/office/powerpoint/2010/main" val="222879668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358588" y="616689"/>
            <a:ext cx="11634938" cy="556027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Prophet Zechariah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Zechariah (“YHWH has remembered”) represents one of the more common names in ancient Israel, being borne by 29 persons in the First Testament and the father of John the Baptist in the New (Luke 1:5).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Jeremiah and Ezekiel, Zechariah came from the priestly descent. The double patronymic, Zechariah ben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Berechiah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ben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(1:1) reflects the importance of his family in the New Commonwealth.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If the Meyers’ evaluation is correct he was not only the prophet behind chapters 1–8; he was also the redactor of the book of Haggai.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621854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2" y="699246"/>
            <a:ext cx="10681447" cy="547771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Assuming the word “youth,” in 2:4 refers to the prophet, he probably began his ministry as a young man (in 519 BC). Assuming also that chapters 9–14 come from the same person, when these prophecies were delivered (circa 480–470 BC) he will have been advanced in age.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82442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57200" y="1180214"/>
            <a:ext cx="10896599" cy="499675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Nature and Style of Zechariah’s Preaching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critical problems posed by the book of Zechariah parallel to a remarkable extent the book of Isaiah.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few doubt the authenticity of chapters 1–8 (cf. Isa 1–39), which deal with the historical post-exilic situation, all but the most conservative reject Zechariah’s involvement in chapters 9–14 (cf. Isa 40–66), which deal with eschatological issues. </a:t>
            </a: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pronounced the distinctions are is reflected the Anchor Bible commentary series, which has Haggai and Zechariah 1–8 in one volume and Zechariah 9–14 in another.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8099765"/>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2" y="956930"/>
            <a:ext cx="10681447" cy="522003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further parallel with Isaiah is found in the common division of these chapters in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Deutero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-Zechariah” (9–11) and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Trito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-Zechariah (12–14). In fact, scholarly opinion on these chapters divides into several camps.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the arguments for this bifurcation of the book are not entirely convincing.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First, the shift in style and tone at chapter 9 is best attributed to the shift in content and agenda.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Second, according to computer analysis, the literary break between 1–8 and 9–14 is not nearly as strong as is often imagined.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06551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084520"/>
            <a:ext cx="10883153" cy="5217667"/>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Ezek 11:14–16, they had no understanding of their rich religious heritage and no sensitivity or pity for their deported country folk.</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senior member of this pair of major prophets, Jeremiah, ministered in Jerusalem, to the very end in 586 BC, warning his fellow Judaeans of the imminent fall of Jerusalem. After his prophecies had been fulfilled he was dragged off to Egypt, against his will by his own countrymen.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primary audience of his junior contemporary, Ezekiel, was the community of Jews in Babylon. Mesopotamia had long been the beneficiary of forced Israelite immigration.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56724025"/>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87079" y="1137684"/>
            <a:ext cx="11653283" cy="503928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Furthermore, the language of 9–14 fits better in the early fifth century BC than later.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Third, in addition to the change in content, the change in style in 9–14 may be attributed to different socio-political circumstances and the maturation of Zechariah as a man and as a prophet.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Fourth, according to Baldwin, the chiastic and inverted patterns, which many have recognized in the first part, extend to the entire book, arguing for a coherent literary product and perhaps a singular editorial hand.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Fifth, on typological grounds, the language of 9–14 corresponds much closer to Haggai and Zechariah 1–8 than to Ezra-Nehemiah and Chronicles, suggesting a pre-475 BC date.</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377709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24118" y="903767"/>
            <a:ext cx="11654118" cy="5273197"/>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Message of Zechariah</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YHWH is the sovereign ruler over all the earth. He has called in the nations to execute judgment upon Jerusalem, but there have been strict limits on what they could do. In the end all nations will be held accountable for their conduct and God will judge them for their misdeeds.</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kingdom of God is not built by human might but by the Spirit of God (3:6).</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in a restored community God demands ethical conduct in keeping with the high and holy privilege of covenant relationship with him, not only from the leaders (3:1–10), but also from all the people (7:8–14).</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6200026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77906" y="765544"/>
            <a:ext cx="11806518" cy="5411420"/>
          </a:xfrm>
        </p:spPr>
        <p:txBody>
          <a:bodyPr>
            <a:noAutofit/>
          </a:bodyPr>
          <a:lstStyle/>
          <a:p>
            <a:pPr marL="447675" indent="-447675">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YHWH has not forgotten his people, the nation of Israel. On the contrary, he will restore the nation according to the eternal promises made long ago:</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685800" algn="l"/>
                <a:tab pos="8064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will be their God (10:6; 13:9).</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685800" algn="l"/>
                <a:tab pos="8064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will dwell among them (8:23) and be worshiped in Jerusalem (14:16,20–21).</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685800" algn="l"/>
                <a:tab pos="8064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will provide them with a righteous Shepherd (9:9–10; 10:2–4; 11:4–17; 13:7–9).</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685800" algn="l"/>
                <a:tab pos="8064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Both the people and the land in which they live will be holy (12:10–13:9; 14:21)</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rabicParenBoth"/>
              <a:tabLst>
                <a:tab pos="228600" algn="l"/>
                <a:tab pos="685800" algn="l"/>
                <a:tab pos="80645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rPr>
              <a:t>Through his people all nations will be blessed (8:23; 14:16–21)</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31294496"/>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24118" y="744279"/>
            <a:ext cx="11654118" cy="5432685"/>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Message of Zechariah</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YHWH is the sovereign ruler over all the earth. He has called in the nations to execute judgment upon Jerusalem, but there have been strict limits on what they could do. In the end all nations will be held accountable for their conduct and God will judge them for their misdeeds.</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kingdom of God is not built by human might but by the Spirit of God (3:6).</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628650">
              <a:lnSpc>
                <a:spcPct val="100000"/>
              </a:lnSpc>
              <a:spcBef>
                <a:spcPts val="0"/>
              </a:spcBef>
              <a:spcAft>
                <a:spcPts val="1200"/>
              </a:spcAft>
              <a:buAutoNum type="alphaLcPeriod"/>
              <a:tabLst>
                <a:tab pos="228600" algn="l"/>
                <a:tab pos="685800" algn="l"/>
                <a:tab pos="717550" algn="l"/>
                <a:tab pos="1076325"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in a restored community God demands ethical conduct in keeping with the high and holy privilege of covenant relationship with him, not only from the leaders (3:1–10), but also from all the people (7:8–14).</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1115632"/>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93058" y="1052623"/>
            <a:ext cx="11582401" cy="5124341"/>
          </a:xfrm>
        </p:spPr>
        <p:txBody>
          <a:bodyPr>
            <a:noAutofit/>
          </a:bodyPr>
          <a:lstStyle/>
          <a:p>
            <a:pPr marL="514350" indent="-514350">
              <a:lnSpc>
                <a:spcPct val="100000"/>
              </a:lnSpc>
              <a:spcBef>
                <a:spcPts val="0"/>
              </a:spcBef>
              <a:spcAft>
                <a:spcPts val="600"/>
              </a:spcAft>
              <a:buAutoNum type="arabicPeriod" startAt="5"/>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Broad Outline of Zechariah</a:t>
            </a: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Laying the Theological Foundation for the Present (1:1–8:23)</a:t>
            </a:r>
            <a:endParaRPr lang="en-US" sz="32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Prologue: A Call for Repentance (1:1–6)</a:t>
            </a:r>
            <a:endParaRPr lang="en-US" sz="3200"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Night Visions of Zechariah (1:7–6:15)</a:t>
            </a:r>
            <a:endParaRPr lang="en-US" sz="3200"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Practical Oracles of Zechariah (7:1–8:19)</a:t>
            </a:r>
            <a:endParaRPr lang="en-US" sz="3200"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Epilogue: The Universal Longing for YHWH (8:20–23)</a:t>
            </a:r>
            <a:endParaRPr lang="en-US" sz="3200"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52513" indent="-514350" defTabSz="1076325">
              <a:lnSpc>
                <a:spcPct val="100000"/>
              </a:lnSpc>
              <a:spcBef>
                <a:spcPts val="0"/>
              </a:spcBef>
              <a:spcAft>
                <a:spcPts val="600"/>
              </a:spcAft>
              <a:buAutoNum type="alphaLcPeriod" startAt="2"/>
              <a:tabLst>
                <a:tab pos="1076325" algn="l"/>
                <a:tab pos="1612900" algn="l"/>
                <a:tab pos="268922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Laying the Theological Foundation for the Future: The 	Burdens of Zechariah 9:1–14:21)</a:t>
            </a:r>
            <a:endParaRPr lang="en-US" sz="3200"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YHWH’s Intervention: His Shepherd Rejected (9:1–11:17)</a:t>
            </a:r>
          </a:p>
          <a:p>
            <a:pPr marL="538163" indent="0" defTabSz="1076325">
              <a:lnSpc>
                <a:spcPct val="100000"/>
              </a:lnSpc>
              <a:spcBef>
                <a:spcPts val="0"/>
              </a:spcBef>
              <a:spcAft>
                <a:spcPts val="600"/>
              </a:spcAft>
              <a:buNone/>
              <a:tabLst>
                <a:tab pos="1076325" algn="l"/>
                <a:tab pos="1612900" algn="l"/>
                <a:tab pos="2689225"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rPr>
              <a:t>(2)	YHWH’s Intervention: His Shepherd Slain (12:1–14:21)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7823002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7026950" y="268941"/>
            <a:ext cx="5048509" cy="5908023"/>
          </a:xfrm>
        </p:spPr>
        <p:txBody>
          <a:bodyPr>
            <a:noAutofit/>
          </a:bodyPr>
          <a:lstStyle/>
          <a:p>
            <a:pPr marL="514350" indent="-514350">
              <a:lnSpc>
                <a:spcPct val="100000"/>
              </a:lnSpc>
              <a:spcBef>
                <a:spcPts val="0"/>
              </a:spcBef>
              <a:spcAft>
                <a:spcPts val="600"/>
              </a:spcAft>
              <a:buAutoNum type="arabicPeriod" startAt="6"/>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Artistic Design </a:t>
            </a:r>
          </a:p>
          <a:p>
            <a:pPr marL="536575" indent="-536575">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 the book of Zechariah</a:t>
            </a:r>
          </a:p>
        </p:txBody>
      </p:sp>
      <p:pic>
        <p:nvPicPr>
          <p:cNvPr id="4" name="Picture 3">
            <a:extLst>
              <a:ext uri="{FF2B5EF4-FFF2-40B4-BE49-F238E27FC236}">
                <a16:creationId xmlns:a16="http://schemas.microsoft.com/office/drawing/2014/main" id="{F5343F79-8B30-D3A9-132C-B3FDC1CDAA82}"/>
              </a:ext>
            </a:extLst>
          </p:cNvPr>
          <p:cNvPicPr>
            <a:picLocks noChangeAspect="1"/>
          </p:cNvPicPr>
          <p:nvPr/>
        </p:nvPicPr>
        <p:blipFill>
          <a:blip r:embed="rId2"/>
          <a:stretch>
            <a:fillRect/>
          </a:stretch>
        </p:blipFill>
        <p:spPr>
          <a:xfrm>
            <a:off x="492986" y="-226243"/>
            <a:ext cx="6533964" cy="7059968"/>
          </a:xfrm>
          <a:prstGeom prst="rect">
            <a:avLst/>
          </a:prstGeom>
        </p:spPr>
      </p:pic>
    </p:spTree>
    <p:extLst>
      <p:ext uri="{BB962C8B-B14F-4D97-AF65-F5344CB8AC3E}">
        <p14:creationId xmlns:p14="http://schemas.microsoft.com/office/powerpoint/2010/main" val="1570770673"/>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17E9C-7CDA-EE3A-BE28-399CCFE6A0F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E4C03D4-D6F1-B137-971F-983C321A07D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369640861"/>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2658-EF30-AA7E-3412-A0BE9489DA3E}"/>
              </a:ext>
            </a:extLst>
          </p:cNvPr>
          <p:cNvSpPr>
            <a:spLocks noGrp="1"/>
          </p:cNvSpPr>
          <p:nvPr>
            <p:ph type="title"/>
          </p:nvPr>
        </p:nvSpPr>
        <p:spPr>
          <a:xfrm>
            <a:off x="838200" y="365126"/>
            <a:ext cx="10515600" cy="791322"/>
          </a:xfrm>
        </p:spPr>
        <p:txBody>
          <a:bodyPr>
            <a:normAutofit/>
          </a:bodyPr>
          <a:lstStyle/>
          <a:p>
            <a:pPr algn="ctr"/>
            <a:r>
              <a:rPr lang="en-US" sz="3600" b="1" dirty="0">
                <a:solidFill>
                  <a:srgbClr val="FFFFCC"/>
                </a:solidFill>
                <a:latin typeface="+mn-lt"/>
              </a:rPr>
              <a:t>Malachi</a:t>
            </a:r>
          </a:p>
        </p:txBody>
      </p:sp>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03412" y="1156448"/>
            <a:ext cx="10950388" cy="5020515"/>
          </a:xfrm>
        </p:spPr>
        <p:txBody>
          <a:bodyPr>
            <a:noAutofit/>
          </a:bodyPr>
          <a:lstStyle/>
          <a:p>
            <a:pPr marL="0" indent="0">
              <a:lnSpc>
                <a:spcPct val="100000"/>
              </a:lnSpc>
              <a:spcBef>
                <a:spcPts val="0"/>
              </a:spcBef>
              <a:spcAft>
                <a:spcPts val="1200"/>
              </a:spcAft>
              <a:buNone/>
              <a:tabLst>
                <a:tab pos="228600" algn="l"/>
                <a:tab pos="447675"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Malachi’s Ministry</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of Malachi contains few clear indications of the occasion when the prophecies recorded here were uttered, but many have found the absence of any reference to Malachi anywhere else in the First Testament suggestive.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Some take the reference to the destruction of Edom in 1:3–4 to suggest the prophecy was delivered shortly before the Nabataeans and other Arabian tribes from the desert displaced the Edomites at the end of the fifth and early fourth centuries.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524223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63388" y="903767"/>
            <a:ext cx="10690411" cy="5741582"/>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Another clue may be found in the allusions to the religious practices and attitudes dealt within the book, that is those that plagued the community of returnees in Ezra and Nehemiah’s time.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may suggest that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latters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reforms received their prophetic impetus from Malachi. (Compare Haggai and Zechariah, who inspired the people to complete the rebuilding of the temple some sixty years earlier, Ezra 5:1).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the problems addressed by the prophet are too general to be pinpointed to any age.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8953073"/>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63388" y="786809"/>
            <a:ext cx="10690411" cy="5826642"/>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fact, the most objective criterion for dating a book that lacks internal evidence for its provenance is found in the language itself.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Since the Hebrew of Malachi displays a closer correspondence to Haggai and Zechariah than to Ezra-Nehemiah and Chronicles, the book, and certainly the oral presentations of Malachi, should be dated in the period of pre-Ezra decline (515–475 BC).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Indeed it appears that in Ezra-Nehemiah Ezra the priest is deliberately characterized as the ideal priest Malachi has in mind in chapter 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52455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648586"/>
            <a:ext cx="11295530" cy="5653602"/>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neo-Assyrian records hundreds of thousands of citizens from the northern kingdom had been dispersed throughout the empire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pp. 283,288; cf. 2 Kgs 17:6).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 continued this policy with the Judaeans, bringing the cream of the population to Babylon and settlements nearby.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deportation policies were driven by several objectives: </a:t>
            </a:r>
          </a:p>
          <a:p>
            <a:pPr marL="514350" indent="-514350">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break down bonds of nationality and resistance;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to destroy political structures by removing civil and religious leaders; (3) to provide conscripts for the Babylonian army; (4) to bolster the economy of Babylon.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041754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75130" y="712381"/>
            <a:ext cx="10878670" cy="5464582"/>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Prophet Malachi</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superscription to the book of Malachi teaches several basic lessons on the nature, not only of this prophecy, but prophecy in general.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85838" indent="-538163">
              <a:lnSpc>
                <a:spcPct val="100000"/>
              </a:lnSpc>
              <a:spcBef>
                <a:spcPts val="0"/>
              </a:spcBef>
              <a:spcAft>
                <a:spcPts val="600"/>
              </a:spcAft>
              <a:buNone/>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nature of the prophetic message. It is presented as a “burden” that weighs heavily on the heart of God and his spokesman (cf. Isa 14:28; Ezek 12:10; Nah 1:1;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Hab</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1:1; Jer 23:33ff.; Zech 9:1).</a:t>
            </a:r>
          </a:p>
          <a:p>
            <a:pPr marL="985838" indent="-538163">
              <a:lnSpc>
                <a:spcPct val="100000"/>
              </a:lnSpc>
              <a:spcBef>
                <a:spcPts val="0"/>
              </a:spcBef>
              <a:spcAft>
                <a:spcPts val="600"/>
              </a:spcAft>
              <a:buAutoNum type="alphaLcPeriod" startAt="2"/>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origin of the prophetic message. It has its origin in God, rather than earthlings. Therefore, it comes to us not as human wisdom, but with divine authority.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02560513"/>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15153" y="606055"/>
            <a:ext cx="11376212" cy="6177517"/>
          </a:xfrm>
        </p:spPr>
        <p:txBody>
          <a:bodyPr>
            <a:noAutofit/>
          </a:bodyPr>
          <a:lstStyle/>
          <a:p>
            <a:pPr marL="962025" indent="-514350">
              <a:lnSpc>
                <a:spcPct val="100000"/>
              </a:lnSpc>
              <a:spcBef>
                <a:spcPts val="0"/>
              </a:spcBef>
              <a:spcAft>
                <a:spcPts val="600"/>
              </a:spcAft>
              <a:buAutoNum type="alphaLcPeriod" startAt="3"/>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destination of the prophetic message. This oracle is aimed at Israel, the covenant community. The message of Malachi is not an evangelistic message; it represents a call to people who claim to be the people of God to spiritual renewal.</a:t>
            </a:r>
          </a:p>
          <a:p>
            <a:pPr marL="962025" indent="-514350">
              <a:lnSpc>
                <a:spcPct val="100000"/>
              </a:lnSpc>
              <a:spcBef>
                <a:spcPts val="0"/>
              </a:spcBef>
              <a:spcAft>
                <a:spcPts val="600"/>
              </a:spcAft>
              <a:buAutoNum type="alphaLcPeriod" startAt="3"/>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deliverer of the prophetic message. In this instance it is Malachi. Some suggest Malachi is not a proper name since no one else is called Malachi in the First Testament. </a:t>
            </a:r>
          </a:p>
          <a:p>
            <a:pPr marL="985838" indent="0">
              <a:lnSpc>
                <a:spcPct val="100000"/>
              </a:lnSpc>
              <a:spcBef>
                <a:spcPts val="0"/>
              </a:spcBef>
              <a:spcAft>
                <a:spcPts val="600"/>
              </a:spcAft>
              <a:buNone/>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Furthermore, the idea for the form may be derived from 3:1, where it is used in a non-technical sense for messenger, the normal meaning of the root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malʾāk</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4387204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15153" y="1041991"/>
            <a:ext cx="11376212" cy="5134972"/>
          </a:xfrm>
        </p:spPr>
        <p:txBody>
          <a:bodyPr>
            <a:noAutofit/>
          </a:bodyPr>
          <a:lstStyle/>
          <a:p>
            <a:pPr marL="717550" indent="0">
              <a:lnSpc>
                <a:spcPct val="100000"/>
              </a:lnSpc>
              <a:spcBef>
                <a:spcPts val="0"/>
              </a:spcBef>
              <a:spcAft>
                <a:spcPts val="600"/>
              </a:spcAft>
              <a:buNone/>
              <a:tabLst>
                <a:tab pos="228600" algn="l"/>
                <a:tab pos="538163"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earliest translators of the Scriptures into Greek (LXX) did not treat the expression as a name but rendered it as “his messenger.”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1465894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12375" y="935665"/>
            <a:ext cx="11178989" cy="524129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Malachi</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New Testament closes with a distressing picture of the Church. The last of the letters to the seven churches in Revelation is addressed to the church at Laodicea.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church was characterized by smugness and spiritual lukewarmness, a condition that God found repulsive and nauseating. Because she was neither hot nor cold God threatened to spew her out of his mouth (Rev 3:14 –22).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Remarkably, the First Testament closes on a similar note.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8112193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18565" y="1031357"/>
            <a:ext cx="10972799" cy="5145605"/>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English Bible, Malachi is the last book of the First Testament, even though it was not the last to have been written; Ezra, Nehemiah, Chronicles and Esther all appeared later.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Malachi represents the last of the prophetic voices. According to Josephus, an early Jewish historian, Malachi was the last of the fixed succession of prophets (</a:t>
            </a:r>
            <a:r>
              <a:rPr lang="en-US" sz="34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Contra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Apion</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1.8), probably an allusion to Malachi’s own prediction of the reappearance of Elijah the prophet prior to the great and terrible day of YHWH (4:5).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43449262"/>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18565" y="946297"/>
            <a:ext cx="10972799" cy="5230665"/>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Accordingly, this book is of great importance because it gives us a picture of the spiritual condition of Israel as the light of prophetic revelation was going out.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Malachi appeared on the scene when the original enthusiasm in worship and faith in God that had accompanied the rededication of the new temple in Jerusalem had given way to despondency, religious cynicism and even contempt for YHWH.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Exactly why this had happened we may only speculate.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5963040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18565" y="850605"/>
            <a:ext cx="10972799" cy="5326358"/>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Perhaps the people had become bitter because YHWH was not breaking into their historical situation to bring deliverance from Persian rule, which had become increasingly oppressive under Darius.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Perhaps it was just a natural development.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After spiritual highs God’s people often find themselves in deep valleys, their original fervor and love for YHWH being replaced by coldness, indifference and perhaps even bitterness.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people may have felt YHWH had betrayed them.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4541311"/>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367553" y="425302"/>
            <a:ext cx="11537576" cy="575166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Whatever the causes of the malaise, Malachi’s aim was two-fold: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538163">
              <a:lnSpc>
                <a:spcPct val="100000"/>
              </a:lnSpc>
              <a:spcBef>
                <a:spcPts val="0"/>
              </a:spcBef>
              <a:spcAft>
                <a:spcPts val="600"/>
              </a:spcAft>
              <a:buNone/>
              <a:tabLst>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He attempted to expose the symptoms of spiritual indifference: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0">
              <a:lnSpc>
                <a:spcPct val="100000"/>
              </a:lnSpc>
              <a:spcBef>
                <a:spcPts val="0"/>
              </a:spcBef>
              <a:spcAft>
                <a:spcPts val="600"/>
              </a:spcAft>
              <a:buNone/>
              <a:tabLst>
                <a:tab pos="457200" algn="l"/>
                <a:tab pos="685800" algn="l"/>
                <a:tab pos="914400" algn="l"/>
                <a:tab pos="1143000" algn="l"/>
                <a:tab pos="1371600" algn="l"/>
                <a:tab pos="1600200" algn="l"/>
                <a:tab pos="1828800" algn="l"/>
                <a:tab pos="21510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Irreverence in worship (1:6–14).</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0">
              <a:lnSpc>
                <a:spcPct val="100000"/>
              </a:lnSpc>
              <a:spcBef>
                <a:spcPts val="0"/>
              </a:spcBef>
              <a:spcAft>
                <a:spcPts val="600"/>
              </a:spcAft>
              <a:buNone/>
              <a:tabLst>
                <a:tab pos="457200" algn="l"/>
                <a:tab pos="685800" algn="l"/>
                <a:tab pos="914400" algn="l"/>
                <a:tab pos="1143000" algn="l"/>
                <a:tab pos="1371600" algn="l"/>
                <a:tab pos="1600200" algn="l"/>
                <a:tab pos="1828800" algn="l"/>
                <a:tab pos="21510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Lack of concern for God’s word (2:1–9).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0">
              <a:lnSpc>
                <a:spcPct val="100000"/>
              </a:lnSpc>
              <a:spcBef>
                <a:spcPts val="0"/>
              </a:spcBef>
              <a:spcAft>
                <a:spcPts val="600"/>
              </a:spcAft>
              <a:buNone/>
              <a:tabLst>
                <a:tab pos="457200" algn="l"/>
                <a:tab pos="685800" algn="l"/>
                <a:tab pos="914400" algn="l"/>
                <a:tab pos="1143000" algn="l"/>
                <a:tab pos="1371600" algn="l"/>
                <a:tab pos="1600200" algn="l"/>
                <a:tab pos="1828800" algn="l"/>
                <a:tab pos="21510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Unfaithfulness in marriage relationships </a:t>
            </a:r>
            <a:r>
              <a:rPr lang="en-US" sz="2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(2:10–16)</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0">
              <a:lnSpc>
                <a:spcPct val="100000"/>
              </a:lnSpc>
              <a:spcBef>
                <a:spcPts val="0"/>
              </a:spcBef>
              <a:spcAft>
                <a:spcPts val="600"/>
              </a:spcAft>
              <a:buNone/>
              <a:tabLst>
                <a:tab pos="457200" algn="l"/>
                <a:tab pos="685800" algn="l"/>
                <a:tab pos="914400" algn="l"/>
                <a:tab pos="1143000" algn="l"/>
                <a:tab pos="1371600" algn="l"/>
                <a:tab pos="1600200" algn="l"/>
                <a:tab pos="1828800" algn="l"/>
                <a:tab pos="21510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Exploitation and oppression of the weak (3:5).</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76325" indent="0">
              <a:lnSpc>
                <a:spcPct val="100000"/>
              </a:lnSpc>
              <a:spcBef>
                <a:spcPts val="0"/>
              </a:spcBef>
              <a:spcAft>
                <a:spcPts val="600"/>
              </a:spcAft>
              <a:buNone/>
              <a:tabLst>
                <a:tab pos="457200" algn="l"/>
                <a:tab pos="685800" algn="l"/>
                <a:tab pos="914400" algn="l"/>
                <a:tab pos="1143000" algn="l"/>
                <a:tab pos="1371600" algn="l"/>
                <a:tab pos="1600200" algn="l"/>
                <a:tab pos="1828800" algn="l"/>
                <a:tab pos="21510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	Stinginess in one’s devotion to God (3:7–15).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0089202"/>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546847" y="850605"/>
            <a:ext cx="11358282" cy="5326358"/>
          </a:xfrm>
        </p:spPr>
        <p:txBody>
          <a:bodyPr>
            <a:noAutofit/>
          </a:bodyPr>
          <a:lstStyle/>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 the prophet appealed passionately for moral and spiritual reform.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deplored their conduct, not because good deeds in themselves determine right standing before God, but on the grounds that they were symptomatic of something much more fundamental.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They betrayed the state of one’s heart, one’s attitudes, in this case a basic lack of reverence for God.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3988979"/>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06189" y="839971"/>
            <a:ext cx="11698940" cy="533699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Whatever the causes of the malaise, Malachi’s aim was two-fold:</a:t>
            </a:r>
            <a:endParaRPr lang="en-US" sz="3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538163">
              <a:lnSpc>
                <a:spcPct val="100000"/>
              </a:lnSpc>
              <a:spcBef>
                <a:spcPts val="0"/>
              </a:spcBef>
              <a:spcAft>
                <a:spcPts val="600"/>
              </a:spcAft>
              <a:buAutoNum type="alphaLcPeriod"/>
              <a:tabLst>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attempted to expose the symptoms of spiritual indifference.</a:t>
            </a:r>
          </a:p>
          <a:p>
            <a:pPr marL="896938" indent="-538163">
              <a:lnSpc>
                <a:spcPct val="100000"/>
              </a:lnSpc>
              <a:spcBef>
                <a:spcPts val="0"/>
              </a:spcBef>
              <a:spcAft>
                <a:spcPts val="600"/>
              </a:spcAft>
              <a:buAutoNum type="alphaLcPeriod"/>
              <a:tabLst>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attempted to rekindle in the people a proper respect for YHWH. </a:t>
            </a:r>
          </a:p>
          <a:p>
            <a:pPr marL="896938" indent="0">
              <a:lnSpc>
                <a:spcPct val="100000"/>
              </a:lnSpc>
              <a:spcBef>
                <a:spcPts val="0"/>
              </a:spcBef>
              <a:spcAft>
                <a:spcPts val="600"/>
              </a:spcAft>
              <a:buNone/>
              <a:tabLst>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importance of this motif is obvious. </a:t>
            </a:r>
          </a:p>
          <a:p>
            <a:pPr marL="896938" indent="0">
              <a:lnSpc>
                <a:spcPct val="100000"/>
              </a:lnSpc>
              <a:spcBef>
                <a:spcPts val="0"/>
              </a:spcBef>
              <a:spcAft>
                <a:spcPts val="600"/>
              </a:spcAft>
              <a:buNone/>
              <a:tabLst>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1:6 functions as one of the key thematic statements in the book: “Where is My honor?” The agenda is reflected also in the references to “making My name Great” (1:11), “fearing My name” (1:14), “fearing Me” (2:5a; 3:5), “standing in awe of My name” (2:5b), “fearing YHWH and esteeming His name” (3:16</a:t>
            </a:r>
          </a:p>
        </p:txBody>
      </p:sp>
    </p:spTree>
    <p:extLst>
      <p:ext uri="{BB962C8B-B14F-4D97-AF65-F5344CB8AC3E}">
        <p14:creationId xmlns:p14="http://schemas.microsoft.com/office/powerpoint/2010/main" val="3543668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2A3EA-CCCB-47A4-0264-1AB81FD81B33}"/>
              </a:ext>
            </a:extLst>
          </p:cNvPr>
          <p:cNvSpPr>
            <a:spLocks noGrp="1"/>
          </p:cNvSpPr>
          <p:nvPr>
            <p:ph type="title"/>
          </p:nvPr>
        </p:nvSpPr>
        <p:spPr>
          <a:xfrm>
            <a:off x="838200" y="365126"/>
            <a:ext cx="10515600" cy="863040"/>
          </a:xfrm>
        </p:spPr>
        <p:txBody>
          <a:bodyPr>
            <a:normAutofit/>
          </a:bodyPr>
          <a:lstStyle/>
          <a:p>
            <a:r>
              <a:rPr lang="en-US" sz="3600" b="1" dirty="0">
                <a:solidFill>
                  <a:srgbClr val="FFFFCC"/>
                </a:solidFill>
                <a:latin typeface="+mn-lt"/>
              </a:rPr>
              <a:t>The Book of Lamentations</a:t>
            </a:r>
          </a:p>
        </p:txBody>
      </p:sp>
      <p:sp>
        <p:nvSpPr>
          <p:cNvPr id="3" name="Content Placeholder 2">
            <a:extLst>
              <a:ext uri="{FF2B5EF4-FFF2-40B4-BE49-F238E27FC236}">
                <a16:creationId xmlns:a16="http://schemas.microsoft.com/office/drawing/2014/main" id="{819DC406-FEE0-F007-39CA-7E3DE7036359}"/>
              </a:ext>
            </a:extLst>
          </p:cNvPr>
          <p:cNvSpPr>
            <a:spLocks noGrp="1"/>
          </p:cNvSpPr>
          <p:nvPr>
            <p:ph idx="1"/>
          </p:nvPr>
        </p:nvSpPr>
        <p:spPr>
          <a:xfrm>
            <a:off x="564776" y="1228166"/>
            <a:ext cx="11277600" cy="5423646"/>
          </a:xfrm>
        </p:spPr>
        <p:txBody>
          <a:bodyPr>
            <a:normAutofit fontScale="92500" lnSpcReduction="20000"/>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Date and Authorship</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tradition is unanimous in ascribing the book of Lamentations to Jeremiah, modern scholarship treats the book as an anonymous work, composed shortly after the fall of Jerusalem. We know Jeremiah composed a lament after the death of Josiah (2 Chron 35:25), but the evidence for his authorship of this book is largely circumstantial. The pathos of the five laments does indeed suggest an eyewitness of the tragic events of 587–586 BC, but it may have been some other person inspired by the Spirit of God.</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639014415"/>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3" y="1073887"/>
            <a:ext cx="11232776" cy="510307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Malachi attempted to inspire new respect for YHWH, not with an awe-inspiring lecture on the attributes of God, but by utilizing three indirect strategies. </a:t>
            </a:r>
          </a:p>
          <a:p>
            <a:pPr marL="717550" indent="-717550">
              <a:lnSpc>
                <a:spcPct val="100000"/>
              </a:lnSpc>
              <a:spcBef>
                <a:spcPts val="0"/>
              </a:spcBef>
              <a:spcAft>
                <a:spcPts val="6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By analogy. If we show respect toward our fathers and masters (1:6), or the governor (1:9), how much more should we stand in awe/fear YHWH, “the great King” (1:14)? </a:t>
            </a:r>
          </a:p>
          <a:p>
            <a:pPr marL="717550" indent="-717550">
              <a:lnSpc>
                <a:spcPct val="100000"/>
              </a:lnSpc>
              <a:spcBef>
                <a:spcPts val="0"/>
              </a:spcBef>
              <a:spcAft>
                <a:spcPts val="6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By references to God’s activity. God is the sovereign Elector (1:2–3); the Creator (2:10); the Judge (3:1–5a). </a:t>
            </a:r>
          </a:p>
          <a:p>
            <a:pPr marL="717550" indent="-717550">
              <a:lnSpc>
                <a:spcPct val="100000"/>
              </a:lnSpc>
              <a:spcBef>
                <a:spcPts val="0"/>
              </a:spcBef>
              <a:spcAft>
                <a:spcPts val="6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By his titles for God. In 1:14 YHWH is identified as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Adonay</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“master.” More common, however, is his use of the title “YHWH of Hosts,” which appears 24 times in this short book. </a:t>
            </a:r>
          </a:p>
        </p:txBody>
      </p:sp>
    </p:spTree>
    <p:extLst>
      <p:ext uri="{BB962C8B-B14F-4D97-AF65-F5344CB8AC3E}">
        <p14:creationId xmlns:p14="http://schemas.microsoft.com/office/powerpoint/2010/main" val="7940088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3" y="448235"/>
            <a:ext cx="11232776" cy="572872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successful Malachi was in his campaign for greater reverence for God is difficult to tell. The spiritual situation encountered by Ezra and Nehemiah several decades later still left a lot to be desired. </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Above all else, we should see the prophecy of Malachi as a call to take God seriously. We must recognize YHWH as He defines Himself. His people must stop treating Him lightly, an attitude that is often a consequence of having defined Him on our own terms. </a:t>
            </a:r>
          </a:p>
        </p:txBody>
      </p:sp>
    </p:spTree>
    <p:extLst>
      <p:ext uri="{BB962C8B-B14F-4D97-AF65-F5344CB8AC3E}">
        <p14:creationId xmlns:p14="http://schemas.microsoft.com/office/powerpoint/2010/main" val="224362612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672353" y="448235"/>
            <a:ext cx="11232776" cy="572872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the people of his day, we too need to let God be God as He sees Himself, to commit ourselves to him in whole-hearted covenant commitment, and to express this devotion in our worship and our daily lives.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34580674"/>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403412" y="1127051"/>
            <a:ext cx="11501717" cy="5049912"/>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Nature and Style of Malachi</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Unlike most of the other writing prophets, the book of Malachi contains no beautiful poetic images. Malachi’s style was simple, direct, and forceful.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adopted a catechetical and disputational rhetorical strategy, challenging his audience with a series of penetrating questions and proposing his own covenantal answers. </a:t>
            </a:r>
          </a:p>
          <a:p>
            <a:pPr marL="447675"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Whether the questions raised were real or merely literary representations of the attitudes of his audience does not matter.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3893092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779929" y="839971"/>
            <a:ext cx="11125200" cy="5336991"/>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.They kept the reasoning and argumentation focused on specific issues. But the hardness of the audience is reflected in the pseudo–innocent queries, “Who me? Never!” that punctuate the book (Cf. 1:6, 7; 2:17; 3:7, 8, 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2772817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564776" y="1031357"/>
            <a:ext cx="11340353" cy="514560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Outline of Malachi</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Theme: Disputing Issues of Faith and Practice: A Prophetic Call to Honor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62025" indent="-514350">
              <a:lnSpc>
                <a:spcPct val="100000"/>
              </a:lnSpc>
              <a:spcBef>
                <a:spcPts val="0"/>
              </a:spcBef>
              <a:spcAft>
                <a:spcPts val="600"/>
              </a:spcAft>
              <a:buAutoNum type="alphaUcPeriod"/>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Superscription (1:1)</a:t>
            </a:r>
          </a:p>
          <a:p>
            <a:pPr marL="962025" indent="-514350">
              <a:lnSpc>
                <a:spcPct val="100000"/>
              </a:lnSpc>
              <a:spcBef>
                <a:spcPts val="0"/>
              </a:spcBef>
              <a:spcAft>
                <a:spcPts val="600"/>
              </a:spcAft>
              <a:buAutoNum type="alphaUcPeriod"/>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Basis of Covenant Relationship: The Call to Recognize God’s Love (1:2–5)</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62025" indent="-514350">
              <a:lnSpc>
                <a:spcPct val="100000"/>
              </a:lnSpc>
              <a:spcBef>
                <a:spcPts val="0"/>
              </a:spcBef>
              <a:spcAft>
                <a:spcPts val="600"/>
              </a:spcAft>
              <a:buAutoNum type="alphaUcPeriod"/>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Expression of Covenant Relationship: The Call to Recognize God’s Glory (1:6–3:15)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74275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564776" y="1265274"/>
            <a:ext cx="11340353" cy="4911688"/>
          </a:xfrm>
        </p:spPr>
        <p:txBody>
          <a:bodyPr>
            <a:noAutofit/>
          </a:bodyPr>
          <a:lstStyle/>
          <a:p>
            <a:pPr marL="627063" indent="-423863">
              <a:lnSpc>
                <a:spcPct val="100000"/>
              </a:lnSpc>
              <a:spcBef>
                <a:spcPts val="0"/>
              </a:spcBef>
              <a:spcAft>
                <a:spcPts val="600"/>
              </a:spcAft>
              <a:buNone/>
              <a:tabLst>
                <a:tab pos="457200" algn="l"/>
                <a:tab pos="627063" algn="l"/>
                <a:tab pos="685800" algn="l"/>
                <a:tab pos="71755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Expression of Covenant Relationship: The Call to Recognize God’s Glory (1:6–3:15)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Honoring God in Worship (1:6 –14)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Honoring God in Professional Ministry (2:1 –9)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Honoring God in Marriage (2:10 –16)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Honoring God in Everyday Life (2:17 –3:7)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	Honoring God in Generous Giving (3:8 –15)</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1258599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564776" y="779929"/>
            <a:ext cx="11340353" cy="5397034"/>
          </a:xfrm>
        </p:spPr>
        <p:txBody>
          <a:bodyPr>
            <a:noAutofit/>
          </a:bodyPr>
          <a:lstStyle/>
          <a:p>
            <a:pPr marL="693738" indent="-514350">
              <a:lnSpc>
                <a:spcPct val="100000"/>
              </a:lnSpc>
              <a:spcBef>
                <a:spcPts val="0"/>
              </a:spcBef>
              <a:spcAft>
                <a:spcPts val="600"/>
              </a:spcAft>
              <a:buAutoNum type="alphaUcPeriod" startAt="4"/>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Importance of Covenant Relationship: The Call to 			Recognize God’s Justice (3:16 –4:3)</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79388"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Reward for Those Who Fear God (3:16–18)</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79388"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Fate of Those Who Refuse to Fear God (4:1–3)</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79388" indent="0">
              <a:lnSpc>
                <a:spcPct val="100000"/>
              </a:lnSpc>
              <a:spcBef>
                <a:spcPts val="0"/>
              </a:spcBef>
              <a:spcAft>
                <a:spcPts val="600"/>
              </a:spcAft>
              <a:buNone/>
              <a:tabLst>
                <a:tab pos="4572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Postscription(4:4–6)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00000"/>
              </a:lnSpc>
              <a:spcBef>
                <a:spcPts val="0"/>
              </a:spcBef>
              <a:spcAft>
                <a:spcPts val="600"/>
              </a:spcAft>
              <a:tabLst>
                <a:tab pos="457200" algn="l"/>
                <a:tab pos="685800" algn="l"/>
                <a:tab pos="71755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19729497"/>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4FEBFA-0660-9601-D18B-14967B96FD5D}"/>
              </a:ext>
            </a:extLst>
          </p:cNvPr>
          <p:cNvSpPr>
            <a:spLocks noGrp="1"/>
          </p:cNvSpPr>
          <p:nvPr>
            <p:ph idx="1"/>
          </p:nvPr>
        </p:nvSpPr>
        <p:spPr>
          <a:xfrm>
            <a:off x="277906" y="277906"/>
            <a:ext cx="11806518" cy="5899058"/>
          </a:xfrm>
        </p:spPr>
        <p:txBody>
          <a:bodyPr>
            <a:noAutofit/>
          </a:bodyPr>
          <a:lstStyle/>
          <a:p>
            <a:pPr marL="447675" indent="-447675">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0403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838200" y="519952"/>
            <a:ext cx="10815918" cy="6033247"/>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Style and Genre</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449263">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Acrostic Form</a:t>
            </a:r>
          </a:p>
          <a:p>
            <a:pPr marL="896938" indent="-449263">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Like the book of Psalms, Lamentations should not be treated as a coherent whole consisting of five chapters. Instead, we should recognize five laments, each self-contained and independent.</a:t>
            </a:r>
          </a:p>
          <a:p>
            <a:pPr marL="896938" indent="-449263">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Like several psalms (e.g., 119), the five laments are governed by the letters of the Hebrew alphabet (alphabetic acrostics). </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403674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600635" y="818707"/>
            <a:ext cx="10972800" cy="594068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First Lament (1:1–22)</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verses are generally triadic. The first letters of the first lines of each verse consist of successive letters of the Hebrew alphabet.</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The Second Laments (2:1–22)</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verses are generally triadic. The first letters of the first lines of each verse consist of successive letters of the Hebrew alphabet.</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The Third Lament (3:1–66)</a:t>
            </a:r>
          </a:p>
          <a:p>
            <a:pPr marL="358775" indent="0">
              <a:lnSpc>
                <a:spcPct val="100000"/>
              </a:lnSpc>
              <a:spcBef>
                <a:spcPts val="0"/>
              </a:spcBef>
              <a:spcAft>
                <a:spcPts val="600"/>
              </a:spcAft>
              <a:buNone/>
              <a:tabLst>
                <a:tab pos="228600" algn="l"/>
                <a:tab pos="358775"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strophes consist of three two-line verses, each beginning with the same letter. The initial letters of the respective strophes consist of successive letters of the Hebrew alphabet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dirty="0"/>
          </a:p>
        </p:txBody>
      </p:sp>
    </p:spTree>
    <p:extLst>
      <p:ext uri="{BB962C8B-B14F-4D97-AF65-F5344CB8AC3E}">
        <p14:creationId xmlns:p14="http://schemas.microsoft.com/office/powerpoint/2010/main" val="2180230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600635" y="510988"/>
            <a:ext cx="10972800" cy="6248399"/>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Fourth Lament (4:1–22)</a:t>
            </a:r>
          </a:p>
          <a:p>
            <a:pPr marL="358775"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strophes tend to consist to two two-line verses. The first letters of the strophes (verses in the English Bible) consist of successive letters of the Hebrew alphabet.</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r>
              <a:rPr lang="en-US" sz="3600" b="1" dirty="0">
                <a:solidFill>
                  <a:srgbClr val="FFFFCC"/>
                </a:solidFill>
              </a:rPr>
              <a:t>The Fifth Lament (5:1–22)</a:t>
            </a:r>
          </a:p>
          <a:p>
            <a:pPr marL="0" indent="0">
              <a:lnSpc>
                <a:spcPct val="110000"/>
              </a:lnSpc>
              <a:spcBef>
                <a:spcPts val="0"/>
              </a:spcBef>
              <a:spcAft>
                <a:spcPts val="600"/>
              </a:spcAft>
              <a:buNone/>
            </a:pPr>
            <a:r>
              <a:rPr lang="en-US" sz="3600" b="1" dirty="0">
                <a:solidFill>
                  <a:srgbClr val="FFFFCC"/>
                </a:solidFill>
                <a:effectLst/>
                <a:latin typeface="Calibri" panose="020F0502020204030204" pitchFamily="34" charset="0"/>
                <a:ea typeface="MS Gothic" panose="020B0609070205080204" pitchFamily="49" charset="-128"/>
              </a:rPr>
              <a:t>Lamentations 5 has 22 verses, but it is not an acrostic. Here the number of letters in the alphabet has determined the length of the lament, but not its shape. </a:t>
            </a:r>
            <a:endParaRPr lang="en-US" sz="5400" b="1" dirty="0">
              <a:solidFill>
                <a:srgbClr val="FFFFCC"/>
              </a:solidFill>
            </a:endParaRPr>
          </a:p>
        </p:txBody>
      </p:sp>
    </p:spTree>
    <p:extLst>
      <p:ext uri="{BB962C8B-B14F-4D97-AF65-F5344CB8AC3E}">
        <p14:creationId xmlns:p14="http://schemas.microsoft.com/office/powerpoint/2010/main" val="1585387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600635" y="1137683"/>
            <a:ext cx="10972800" cy="5227257"/>
          </a:xfrm>
        </p:spPr>
        <p:txBody>
          <a:bodyPr>
            <a:normAutofit/>
          </a:bodyPr>
          <a:lstStyle/>
          <a:p>
            <a:pPr marL="0" indent="0">
              <a:lnSpc>
                <a:spcPct val="110000"/>
              </a:lnSpc>
              <a:spcBef>
                <a:spcPts val="0"/>
              </a:spcBef>
              <a:spcAft>
                <a:spcPts val="600"/>
              </a:spcAft>
              <a:buNone/>
            </a:pPr>
            <a:r>
              <a:rPr lang="en-US" sz="3600" b="1" dirty="0">
                <a:solidFill>
                  <a:srgbClr val="FFFFCC"/>
                </a:solidFill>
                <a:effectLst/>
                <a:latin typeface="Calibri" panose="020F0502020204030204" pitchFamily="34" charset="0"/>
                <a:ea typeface="MS Gothic" panose="020B0609070205080204" pitchFamily="49" charset="-128"/>
              </a:rPr>
              <a:t>In acrostics, form has taken over completely in determining the shape of a poetic piece. The clue to identifying an acrostic in the original (if one is using a translation) is found in the number of lines/verses. If these represent a multiple of 11 or 22, check out a commentary that deals with these issues. Some texts may fool you.</a:t>
            </a:r>
            <a:endParaRPr lang="en-US" sz="5400" b="1" dirty="0">
              <a:solidFill>
                <a:srgbClr val="FFFFCC"/>
              </a:solidFill>
            </a:endParaRPr>
          </a:p>
        </p:txBody>
      </p:sp>
    </p:spTree>
    <p:extLst>
      <p:ext uri="{BB962C8B-B14F-4D97-AF65-F5344CB8AC3E}">
        <p14:creationId xmlns:p14="http://schemas.microsoft.com/office/powerpoint/2010/main" val="35143144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582705" y="680484"/>
            <a:ext cx="11241741" cy="5899609"/>
          </a:xfrm>
        </p:spPr>
        <p:txBody>
          <a:bodyPr>
            <a:normAutofit fontScale="62500" lnSpcReduction="20000"/>
          </a:bodyPr>
          <a:lstStyle/>
          <a:p>
            <a:pPr marL="514350" indent="-514350">
              <a:lnSpc>
                <a:spcPct val="107000"/>
              </a:lnSpc>
              <a:spcAft>
                <a:spcPts val="600"/>
              </a:spcAft>
              <a:buAutoNum type="alphaLcPeriod" startAt="2"/>
              <a:tabLst>
                <a:tab pos="0" algn="l"/>
                <a:tab pos="2286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Dirge Form</a:t>
            </a:r>
          </a:p>
          <a:p>
            <a:pPr marL="0" indent="0">
              <a:lnSpc>
                <a:spcPct val="107000"/>
              </a:lnSpc>
              <a:spcAft>
                <a:spcPts val="600"/>
              </a:spcAft>
              <a:buNone/>
              <a:tabLst>
                <a:tab pos="0" algn="l"/>
                <a:tab pos="2286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five laments in this book are cast as community laments. Lament texts are recognizable by three features:</a:t>
            </a:r>
            <a:endParaRPr lang="en-US" sz="4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5381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opening exclamation “How!” (1:1; 2:1; 4:1)</a:t>
            </a:r>
          </a:p>
          <a:p>
            <a:pPr marL="896938" indent="-5381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3:2 </a:t>
            </a:r>
            <a:r>
              <a:rPr lang="en-US" sz="4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qîna</a:t>
            </a:r>
            <a:r>
              <a:rPr lang="en-US" sz="4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meter.</a:t>
            </a:r>
          </a:p>
          <a:p>
            <a:pPr marL="896938" indent="-5381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“then-now” pattern, contrasting the miseries of the present with the delights of the past.</a:t>
            </a:r>
            <a:endParaRPr lang="en-US" sz="45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896938" indent="-5381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passionate and pathetic tone.</a:t>
            </a:r>
          </a:p>
          <a:p>
            <a:pPr marL="0" indent="0">
              <a:lnSpc>
                <a:spcPct val="107000"/>
              </a:lnSpc>
              <a:spcAft>
                <a:spcPts val="800"/>
              </a:spcAft>
              <a:buNone/>
              <a:tabLst>
                <a:tab pos="228600" algn="l"/>
                <a:tab pos="457200" algn="l"/>
                <a:tab pos="685800" algn="l"/>
                <a:tab pos="914400" algn="l"/>
                <a:tab pos="1143000" algn="l"/>
                <a:tab pos="1371600" algn="l"/>
                <a:tab pos="1600200" algn="l"/>
                <a:tab pos="1828800" algn="l"/>
              </a:tabLst>
            </a:pPr>
            <a:r>
              <a:rPr lang="en-US" sz="4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form derives from the funeral dirges of an individual (cf. 2 Sam 1:17–27; 2 Chron 35:25), though the form is used loosely. In this context Jerusalem is not described as a deceased person, but a lonely widow (1:1).</a:t>
            </a:r>
            <a:endParaRPr lang="en-US" sz="4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96938" indent="-449263">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dirty="0"/>
          </a:p>
        </p:txBody>
      </p:sp>
    </p:spTree>
    <p:extLst>
      <p:ext uri="{BB962C8B-B14F-4D97-AF65-F5344CB8AC3E}">
        <p14:creationId xmlns:p14="http://schemas.microsoft.com/office/powerpoint/2010/main" val="19690827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493059" y="519953"/>
            <a:ext cx="10860741" cy="6167718"/>
          </a:xfrm>
        </p:spPr>
        <p:txBody>
          <a:bodyPr>
            <a:normAutofit lnSpcReduction="10000"/>
          </a:bodyPr>
          <a:lstStyle/>
          <a:p>
            <a:pPr marL="514350" indent="-514350">
              <a:lnSpc>
                <a:spcPct val="107000"/>
              </a:lnSpc>
              <a:spcAft>
                <a:spcPts val="600"/>
              </a:spcAft>
              <a:buAutoNum type="arabicPeriod" startAt="3"/>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Message of Lamentations</a:t>
            </a:r>
          </a:p>
          <a:p>
            <a:pPr marL="53816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rPr>
              <a:t>What Jeremiah and Ezekiel had predicted, the book of Lamentations laments: the fall of Jerusalem. This event created a serious crisis of faith for the Jews. </a:t>
            </a:r>
          </a:p>
          <a:p>
            <a:pPr marL="538163"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rPr>
              <a:t>By all appearances, in the critical moment, YHWH had abandoned his people, either because he was unable to withstand the power of the Babylonian deity Marduk, or because he was unwilling to stand by his covenant. The people were disillusioned and angry. </a:t>
            </a:r>
            <a:endParaRPr lang="en-US" sz="3600" b="1" dirty="0">
              <a:solidFill>
                <a:srgbClr val="FFFFCC"/>
              </a:solidFill>
            </a:endParaRPr>
          </a:p>
        </p:txBody>
      </p:sp>
    </p:spTree>
    <p:extLst>
      <p:ext uri="{BB962C8B-B14F-4D97-AF65-F5344CB8AC3E}">
        <p14:creationId xmlns:p14="http://schemas.microsoft.com/office/powerpoint/2010/main" val="2300915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838200" y="1738132"/>
            <a:ext cx="10013576" cy="3696397"/>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30</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The Eclipse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of the Glory </a:t>
            </a: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and Grace of YHWH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effectLst/>
                <a:latin typeface="Matura MT Script Capitals" panose="03020802060602070202" pitchFamily="66" charset="0"/>
                <a:ea typeface="Calibri" panose="020F0502020204030204" pitchFamily="34" charset="0"/>
                <a:cs typeface="Calibri" panose="020F0502020204030204" pitchFamily="34" charset="0"/>
              </a:rPr>
              <a:t>in Judah’s Destruction and Exile</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a:t>
            </a:r>
            <a:r>
              <a:rPr lang="en-US" sz="4000" b="1" dirty="0" err="1">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Lamenations</a:t>
            </a: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933476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A7275D5-3E4B-D44B-27C5-52B6A31D1175}"/>
              </a:ext>
            </a:extLst>
          </p:cNvPr>
          <p:cNvSpPr>
            <a:spLocks noGrp="1"/>
          </p:cNvSpPr>
          <p:nvPr>
            <p:ph idx="1"/>
          </p:nvPr>
        </p:nvSpPr>
        <p:spPr>
          <a:xfrm>
            <a:off x="824753" y="733647"/>
            <a:ext cx="10529047" cy="5954024"/>
          </a:xfrm>
        </p:spPr>
        <p:txBody>
          <a:bodyPr>
            <a:normAutofit lnSpcReduction="10000"/>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rPr>
              <a:t>But the poets recognized the fault lay with the people. Jerusalem lay in ashes because of God’s judgment for her sin.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rPr>
              <a:t>The Laments were written from the perspective of faith, the recognition of human causation, and the conviction of divine faithfulness (3:19–38).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rPr>
              <a:t>As in the book of Job, it is the character of God that offers hope for the future. Healing and restoration will replace the pain of the present. The covenant still stands.</a:t>
            </a:r>
            <a:endParaRPr lang="en-US" sz="3600" b="1" dirty="0">
              <a:solidFill>
                <a:srgbClr val="FFFFCC"/>
              </a:solidFill>
            </a:endParaRPr>
          </a:p>
        </p:txBody>
      </p:sp>
    </p:spTree>
    <p:extLst>
      <p:ext uri="{BB962C8B-B14F-4D97-AF65-F5344CB8AC3E}">
        <p14:creationId xmlns:p14="http://schemas.microsoft.com/office/powerpoint/2010/main" val="2321556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0FE3A-81AC-BEEA-86F7-B94DC7E44B5A}"/>
              </a:ext>
            </a:extLst>
          </p:cNvPr>
          <p:cNvSpPr>
            <a:spLocks noGrp="1"/>
          </p:cNvSpPr>
          <p:nvPr>
            <p:ph type="title"/>
          </p:nvPr>
        </p:nvSpPr>
        <p:spPr>
          <a:xfrm>
            <a:off x="838200" y="681037"/>
            <a:ext cx="10515600" cy="827181"/>
          </a:xfrm>
        </p:spPr>
        <p:txBody>
          <a:bodyPr>
            <a:normAutofit fontScale="90000"/>
          </a:bodyPr>
          <a:lstStyle/>
          <a:p>
            <a:r>
              <a:rPr lang="en-US" sz="3600" b="1" dirty="0">
                <a:solidFill>
                  <a:srgbClr val="FFFFCC"/>
                </a:solidFill>
                <a:latin typeface="+mn-lt"/>
              </a:rPr>
              <a:t>A Declaration of Hope in the Midst of Despair:</a:t>
            </a:r>
            <a:br>
              <a:rPr lang="en-US" sz="3600" b="1" dirty="0">
                <a:solidFill>
                  <a:srgbClr val="FFFFCC"/>
                </a:solidFill>
                <a:latin typeface="+mn-lt"/>
              </a:rPr>
            </a:br>
            <a:r>
              <a:rPr lang="en-US" sz="3600" b="1" dirty="0">
                <a:solidFill>
                  <a:srgbClr val="FFFFCC"/>
                </a:solidFill>
                <a:latin typeface="+mn-lt"/>
              </a:rPr>
              <a:t>	A Nugget in Lamentations 3:19–33</a:t>
            </a:r>
          </a:p>
        </p:txBody>
      </p:sp>
      <p:sp>
        <p:nvSpPr>
          <p:cNvPr id="3" name="Content Placeholder 2">
            <a:extLst>
              <a:ext uri="{FF2B5EF4-FFF2-40B4-BE49-F238E27FC236}">
                <a16:creationId xmlns:a16="http://schemas.microsoft.com/office/drawing/2014/main" id="{153CCB05-4054-D15A-080E-5E5C4552B528}"/>
              </a:ext>
            </a:extLst>
          </p:cNvPr>
          <p:cNvSpPr>
            <a:spLocks noGrp="1"/>
          </p:cNvSpPr>
          <p:nvPr>
            <p:ph idx="1"/>
          </p:nvPr>
        </p:nvSpPr>
        <p:spPr/>
        <p:txBody>
          <a:bodyPr>
            <a:noAutofit/>
          </a:bodyPr>
          <a:lstStyle/>
          <a:p>
            <a:pPr marL="0" indent="0" algn="l" rtl="0">
              <a:buNone/>
            </a:pPr>
            <a:r>
              <a:rPr lang="en-US" sz="3200" b="1" i="0" u="none" strike="noStrike" baseline="30000" dirty="0">
                <a:solidFill>
                  <a:srgbClr val="FFFFCC"/>
                </a:solidFill>
                <a:cs typeface="SBL BibLit" panose="02000000000000000000" pitchFamily="2" charset="-79"/>
              </a:rPr>
              <a:t>19</a:t>
            </a:r>
            <a:r>
              <a:rPr lang="en-US" sz="3200" b="1" i="0" u="none" strike="noStrike" baseline="0" dirty="0">
                <a:solidFill>
                  <a:srgbClr val="FFFFCC"/>
                </a:solidFill>
                <a:cs typeface="SBL BibLit" panose="02000000000000000000" pitchFamily="2" charset="-79"/>
              </a:rPr>
              <a:t> I remember my affliction and my wandering, </a:t>
            </a:r>
          </a:p>
          <a:p>
            <a:pPr marL="0" indent="0" algn="l" rtl="0">
              <a:buNone/>
            </a:pPr>
            <a:r>
              <a:rPr lang="en-US" sz="3200" b="1"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the bitterness and the gall.</a:t>
            </a:r>
          </a:p>
          <a:p>
            <a:pPr marL="0" indent="0" algn="l" rtl="0">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20</a:t>
            </a:r>
            <a:r>
              <a:rPr lang="en-US" sz="3200" b="1" i="0" u="none" strike="noStrike" baseline="0" dirty="0">
                <a:solidFill>
                  <a:srgbClr val="FFFFCC"/>
                </a:solidFill>
                <a:cs typeface="SBL BibLit" panose="02000000000000000000" pitchFamily="2" charset="-79"/>
              </a:rPr>
              <a:t> I well remember them, </a:t>
            </a:r>
          </a:p>
          <a:p>
            <a:pPr marL="0" indent="0" algn="l" rtl="0">
              <a:buNone/>
            </a:pPr>
            <a:r>
              <a:rPr lang="en-US" sz="3200" b="1"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and my soul is downcast within me.</a:t>
            </a:r>
          </a:p>
          <a:p>
            <a:pPr marL="0" indent="0" algn="l" rtl="0">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21</a:t>
            </a:r>
            <a:r>
              <a:rPr lang="en-US" sz="3200" b="1" i="0" u="none" strike="noStrike" baseline="0" dirty="0">
                <a:solidFill>
                  <a:srgbClr val="FFFFCC"/>
                </a:solidFill>
                <a:cs typeface="SBL BibLit" panose="02000000000000000000" pitchFamily="2" charset="-79"/>
              </a:rPr>
              <a:t> Yet this I call to mind </a:t>
            </a:r>
          </a:p>
          <a:p>
            <a:pPr marL="0" indent="0" algn="l" rtl="0">
              <a:buNone/>
            </a:pPr>
            <a:r>
              <a:rPr lang="en-US" sz="3200" b="1"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and therefore I have hope:</a:t>
            </a:r>
          </a:p>
          <a:p>
            <a:pPr marL="0" indent="0" algn="l" rtl="0">
              <a:buNone/>
            </a:pPr>
            <a:r>
              <a:rPr lang="en-US" sz="3200" b="1" i="0" u="none" strike="noStrike" baseline="0" dirty="0">
                <a:solidFill>
                  <a:srgbClr val="FFFFCC"/>
                </a:solidFill>
                <a:cs typeface="SBL BibLit" panose="02000000000000000000" pitchFamily="2" charset="-79"/>
              </a:rPr>
              <a:t> </a:t>
            </a:r>
            <a:r>
              <a:rPr lang="en-US" sz="3200" b="1" i="0" u="none" strike="noStrike" baseline="30000" dirty="0">
                <a:solidFill>
                  <a:srgbClr val="FFFFCC"/>
                </a:solidFill>
                <a:cs typeface="SBL BibLit" panose="02000000000000000000" pitchFamily="2" charset="-79"/>
              </a:rPr>
              <a:t>22</a:t>
            </a:r>
            <a:r>
              <a:rPr lang="en-US" sz="3200" b="1" i="0" u="none" strike="noStrike" baseline="0" dirty="0">
                <a:solidFill>
                  <a:srgbClr val="FFFFCC"/>
                </a:solidFill>
                <a:cs typeface="SBL BibLit" panose="02000000000000000000" pitchFamily="2" charset="-79"/>
              </a:rPr>
              <a:t> Because of YHWH’s great </a:t>
            </a:r>
            <a:r>
              <a:rPr lang="en-US" sz="3200" b="1" i="1" u="none" strike="noStrike" baseline="0" dirty="0">
                <a:solidFill>
                  <a:srgbClr val="FFFFCC"/>
                </a:solidFill>
                <a:cs typeface="SBL BibLit" panose="02000000000000000000" pitchFamily="2" charset="-79"/>
              </a:rPr>
              <a:t>ḥesed </a:t>
            </a:r>
            <a:r>
              <a:rPr lang="en-US" sz="3200" b="1" i="0" u="none" strike="noStrike" baseline="0" dirty="0">
                <a:solidFill>
                  <a:srgbClr val="FFFFCC"/>
                </a:solidFill>
                <a:cs typeface="SBL BibLit" panose="02000000000000000000" pitchFamily="2" charset="-79"/>
              </a:rPr>
              <a:t>we are not consumed,</a:t>
            </a:r>
          </a:p>
          <a:p>
            <a:pPr marL="0" indent="0" algn="l" rtl="0">
              <a:buNone/>
            </a:pPr>
            <a:r>
              <a:rPr lang="en-US" sz="3200" b="1"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 for his compassions never fail.</a:t>
            </a:r>
            <a:endParaRPr lang="en-US" sz="3200" b="1" dirty="0">
              <a:solidFill>
                <a:srgbClr val="FFFFCC"/>
              </a:solidFill>
            </a:endParaRPr>
          </a:p>
        </p:txBody>
      </p:sp>
    </p:spTree>
    <p:extLst>
      <p:ext uri="{BB962C8B-B14F-4D97-AF65-F5344CB8AC3E}">
        <p14:creationId xmlns:p14="http://schemas.microsoft.com/office/powerpoint/2010/main" val="469282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3CCB05-4054-D15A-080E-5E5C4552B528}"/>
              </a:ext>
            </a:extLst>
          </p:cNvPr>
          <p:cNvSpPr>
            <a:spLocks noGrp="1"/>
          </p:cNvSpPr>
          <p:nvPr>
            <p:ph idx="1"/>
          </p:nvPr>
        </p:nvSpPr>
        <p:spPr>
          <a:xfrm>
            <a:off x="838200" y="367553"/>
            <a:ext cx="10515600" cy="6329082"/>
          </a:xfrm>
        </p:spPr>
        <p:txBody>
          <a:bodyPr>
            <a:noAutofit/>
          </a:bodyPr>
          <a:lstStyle/>
          <a:p>
            <a:pPr marL="0" indent="0" algn="l" rtl="0">
              <a:buNone/>
            </a:pPr>
            <a:r>
              <a:rPr lang="en-US" sz="3600" b="1" i="0" u="none" strike="noStrike" baseline="30000" dirty="0">
                <a:solidFill>
                  <a:srgbClr val="FFFFCC"/>
                </a:solidFill>
                <a:cs typeface="SBL BibLit" panose="02000000000000000000" pitchFamily="2" charset="-79"/>
              </a:rPr>
              <a:t>23</a:t>
            </a:r>
            <a:r>
              <a:rPr lang="en-US" sz="3600" b="1" i="0" u="none" strike="noStrike" baseline="0" dirty="0">
                <a:solidFill>
                  <a:srgbClr val="FFFFCC"/>
                </a:solidFill>
                <a:cs typeface="SBL BibLit" panose="02000000000000000000" pitchFamily="2" charset="-79"/>
              </a:rPr>
              <a:t> They are new every morning; </a:t>
            </a:r>
          </a:p>
          <a:p>
            <a:pPr marL="0" indent="0" algn="l" rtl="0">
              <a:buNone/>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great is your faithfulness.</a:t>
            </a:r>
          </a:p>
          <a:p>
            <a:pPr marL="0" indent="0" algn="l" rtl="0">
              <a:buNone/>
            </a:pPr>
            <a:r>
              <a:rPr lang="en-US" sz="3600" b="1" i="0" u="none" strike="noStrike" baseline="0" dirty="0">
                <a:solidFill>
                  <a:srgbClr val="FFFFCC"/>
                </a:solidFill>
                <a:cs typeface="SBL BibLit" panose="02000000000000000000" pitchFamily="2" charset="-79"/>
              </a:rPr>
              <a:t> </a:t>
            </a:r>
            <a:r>
              <a:rPr lang="en-US" sz="3600" b="1" i="0" u="none" strike="noStrike" baseline="30000" dirty="0">
                <a:solidFill>
                  <a:srgbClr val="FFFFCC"/>
                </a:solidFill>
                <a:cs typeface="SBL BibLit" panose="02000000000000000000" pitchFamily="2" charset="-79"/>
              </a:rPr>
              <a:t>24</a:t>
            </a:r>
            <a:r>
              <a:rPr lang="en-US" sz="3600" b="1" i="0" u="none" strike="noStrike" baseline="0" dirty="0">
                <a:solidFill>
                  <a:srgbClr val="FFFFCC"/>
                </a:solidFill>
                <a:cs typeface="SBL BibLit" panose="02000000000000000000" pitchFamily="2" charset="-79"/>
              </a:rPr>
              <a:t> I say to myself, “YHWH is my portion; </a:t>
            </a:r>
          </a:p>
          <a:p>
            <a:pPr marL="0" indent="0" algn="l" rtl="0">
              <a:buNone/>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therefore I will wait for him."</a:t>
            </a:r>
          </a:p>
          <a:p>
            <a:pPr marL="0" indent="0" algn="l" rtl="0">
              <a:buNone/>
            </a:pPr>
            <a:r>
              <a:rPr lang="en-US" sz="3600" b="1" i="0" u="none" strike="noStrike" baseline="0" dirty="0">
                <a:solidFill>
                  <a:srgbClr val="FFFFCC"/>
                </a:solidFill>
                <a:cs typeface="SBL BibLit" panose="02000000000000000000" pitchFamily="2" charset="-79"/>
              </a:rPr>
              <a:t> </a:t>
            </a:r>
            <a:r>
              <a:rPr lang="en-US" sz="3600" b="1" i="0" u="none" strike="noStrike" baseline="30000" dirty="0">
                <a:solidFill>
                  <a:srgbClr val="FFFFCC"/>
                </a:solidFill>
                <a:cs typeface="SBL BibLit" panose="02000000000000000000" pitchFamily="2" charset="-79"/>
              </a:rPr>
              <a:t>25</a:t>
            </a:r>
            <a:r>
              <a:rPr lang="en-US" sz="3600" b="1" i="0" u="none" strike="noStrike" baseline="0" dirty="0">
                <a:solidFill>
                  <a:srgbClr val="FFFFCC"/>
                </a:solidFill>
                <a:cs typeface="SBL BibLit" panose="02000000000000000000" pitchFamily="2" charset="-79"/>
              </a:rPr>
              <a:t> YHWH is good to those whose hope is in him, </a:t>
            </a:r>
          </a:p>
          <a:p>
            <a:pPr marL="0" indent="0" algn="l" rtl="0">
              <a:buNone/>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to the one who seeks him;</a:t>
            </a:r>
          </a:p>
          <a:p>
            <a:pPr marL="0" indent="0" algn="l" rtl="0">
              <a:buNone/>
            </a:pPr>
            <a:r>
              <a:rPr lang="en-US" sz="3600" b="1" i="0" u="none" strike="noStrike" baseline="0" dirty="0">
                <a:solidFill>
                  <a:srgbClr val="FFFFCC"/>
                </a:solidFill>
                <a:cs typeface="SBL BibLit" panose="02000000000000000000" pitchFamily="2" charset="-79"/>
              </a:rPr>
              <a:t> </a:t>
            </a:r>
            <a:r>
              <a:rPr lang="en-US" sz="3600" b="1" i="0" u="none" strike="noStrike" baseline="30000" dirty="0">
                <a:solidFill>
                  <a:srgbClr val="FFFFCC"/>
                </a:solidFill>
                <a:cs typeface="SBL BibLit" panose="02000000000000000000" pitchFamily="2" charset="-79"/>
              </a:rPr>
              <a:t>26</a:t>
            </a:r>
            <a:r>
              <a:rPr lang="en-US" sz="3600" b="1" i="0" u="none" strike="noStrike" baseline="0" dirty="0">
                <a:solidFill>
                  <a:srgbClr val="FFFFCC"/>
                </a:solidFill>
                <a:cs typeface="SBL BibLit" panose="02000000000000000000" pitchFamily="2" charset="-79"/>
              </a:rPr>
              <a:t> it is good to wait quietly </a:t>
            </a:r>
          </a:p>
          <a:p>
            <a:pPr marL="0" indent="0" algn="l" rtl="0">
              <a:buNone/>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for the salvation of the LORD.</a:t>
            </a:r>
          </a:p>
          <a:p>
            <a:pPr marL="0" indent="0" algn="l" rtl="0">
              <a:buNone/>
            </a:pPr>
            <a:r>
              <a:rPr lang="en-US" sz="3600" b="1" i="0" u="none" strike="noStrike" baseline="0" dirty="0">
                <a:solidFill>
                  <a:srgbClr val="FFFFCC"/>
                </a:solidFill>
                <a:cs typeface="SBL BibLit" panose="02000000000000000000" pitchFamily="2" charset="-79"/>
              </a:rPr>
              <a:t> </a:t>
            </a:r>
            <a:r>
              <a:rPr lang="en-US" sz="3600" b="1" i="0" u="none" strike="noStrike" baseline="30000" dirty="0">
                <a:solidFill>
                  <a:srgbClr val="FFFFCC"/>
                </a:solidFill>
                <a:cs typeface="SBL BibLit" panose="02000000000000000000" pitchFamily="2" charset="-79"/>
              </a:rPr>
              <a:t>27</a:t>
            </a:r>
            <a:r>
              <a:rPr lang="en-US" sz="3600" b="1" i="0" u="none" strike="noStrike" baseline="0" dirty="0">
                <a:solidFill>
                  <a:srgbClr val="FFFFCC"/>
                </a:solidFill>
                <a:cs typeface="SBL BibLit" panose="02000000000000000000" pitchFamily="2" charset="-79"/>
              </a:rPr>
              <a:t> It is good for a man to bear the yoke </a:t>
            </a:r>
          </a:p>
          <a:p>
            <a:pPr marL="0" indent="0" algn="l" rtl="0">
              <a:buNone/>
            </a:pPr>
            <a:r>
              <a:rPr lang="en-US" sz="3600" b="1" dirty="0">
                <a:solidFill>
                  <a:srgbClr val="FFFFCC"/>
                </a:solidFill>
                <a:cs typeface="SBL BibLit" panose="02000000000000000000" pitchFamily="2" charset="-79"/>
              </a:rPr>
              <a:t>	</a:t>
            </a:r>
            <a:r>
              <a:rPr lang="en-US" sz="3600" b="1" i="0" u="none" strike="noStrike" baseline="0" dirty="0">
                <a:solidFill>
                  <a:srgbClr val="FFFFCC"/>
                </a:solidFill>
                <a:cs typeface="SBL BibLit" panose="02000000000000000000" pitchFamily="2" charset="-79"/>
              </a:rPr>
              <a:t>while he is young.</a:t>
            </a:r>
            <a:endParaRPr lang="en-US" sz="3600" b="1" dirty="0">
              <a:solidFill>
                <a:srgbClr val="FFFFCC"/>
              </a:solidFill>
            </a:endParaRPr>
          </a:p>
        </p:txBody>
      </p:sp>
    </p:spTree>
    <p:extLst>
      <p:ext uri="{BB962C8B-B14F-4D97-AF65-F5344CB8AC3E}">
        <p14:creationId xmlns:p14="http://schemas.microsoft.com/office/powerpoint/2010/main" val="376688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3CCB05-4054-D15A-080E-5E5C4552B528}"/>
              </a:ext>
            </a:extLst>
          </p:cNvPr>
          <p:cNvSpPr>
            <a:spLocks noGrp="1"/>
          </p:cNvSpPr>
          <p:nvPr>
            <p:ph idx="1"/>
          </p:nvPr>
        </p:nvSpPr>
        <p:spPr>
          <a:xfrm>
            <a:off x="838200" y="839972"/>
            <a:ext cx="10515600" cy="5910452"/>
          </a:xfrm>
        </p:spPr>
        <p:txBody>
          <a:bodyPr>
            <a:noAutofit/>
          </a:bodyPr>
          <a:lstStyle/>
          <a:p>
            <a:pPr marL="0" indent="0" algn="l" rtl="0">
              <a:buNone/>
            </a:pPr>
            <a:r>
              <a:rPr lang="en-US" sz="3000" b="1" i="0" u="none" strike="noStrike" baseline="30000" dirty="0">
                <a:solidFill>
                  <a:srgbClr val="FFFFCC"/>
                </a:solidFill>
                <a:cs typeface="SBL BibLit" panose="02000000000000000000" pitchFamily="2" charset="-79"/>
              </a:rPr>
              <a:t>28</a:t>
            </a:r>
            <a:r>
              <a:rPr lang="en-US" sz="3000" b="1" i="0" u="none" strike="noStrike" baseline="0" dirty="0">
                <a:solidFill>
                  <a:srgbClr val="FFFFCC"/>
                </a:solidFill>
                <a:cs typeface="SBL BibLit" panose="02000000000000000000" pitchFamily="2" charset="-79"/>
              </a:rPr>
              <a:t> Let him sit alone in silence, </a:t>
            </a:r>
          </a:p>
          <a:p>
            <a:pPr marL="0" indent="0" algn="l" rtl="0">
              <a:buNone/>
            </a:pPr>
            <a:r>
              <a:rPr lang="en-US" sz="3000" b="1" dirty="0">
                <a:solidFill>
                  <a:srgbClr val="FFFFCC"/>
                </a:solidFill>
                <a:cs typeface="SBL BibLit" panose="02000000000000000000" pitchFamily="2" charset="-79"/>
              </a:rPr>
              <a:t>	</a:t>
            </a:r>
            <a:r>
              <a:rPr lang="en-US" sz="3000" b="1" i="0" u="none" strike="noStrike" baseline="0" dirty="0">
                <a:solidFill>
                  <a:srgbClr val="FFFFCC"/>
                </a:solidFill>
                <a:cs typeface="SBL BibLit" panose="02000000000000000000" pitchFamily="2" charset="-79"/>
              </a:rPr>
              <a:t>for YHWH has laid it on him.</a:t>
            </a:r>
          </a:p>
          <a:p>
            <a:pPr marL="0" indent="0" algn="l" rtl="0">
              <a:buNone/>
            </a:pPr>
            <a:r>
              <a:rPr lang="en-US" sz="3000" b="1" i="0" u="none" strike="noStrike" baseline="0" dirty="0">
                <a:solidFill>
                  <a:srgbClr val="FFFFCC"/>
                </a:solidFill>
                <a:cs typeface="SBL BibLit" panose="02000000000000000000" pitchFamily="2" charset="-79"/>
              </a:rPr>
              <a:t> </a:t>
            </a:r>
            <a:r>
              <a:rPr lang="en-US" sz="3000" b="1" i="0" u="none" strike="noStrike" baseline="30000" dirty="0">
                <a:solidFill>
                  <a:srgbClr val="FFFFCC"/>
                </a:solidFill>
                <a:cs typeface="SBL BibLit" panose="02000000000000000000" pitchFamily="2" charset="-79"/>
              </a:rPr>
              <a:t>29</a:t>
            </a:r>
            <a:r>
              <a:rPr lang="en-US" sz="3000" b="1" i="0" u="none" strike="noStrike" baseline="0" dirty="0">
                <a:solidFill>
                  <a:srgbClr val="FFFFCC"/>
                </a:solidFill>
                <a:cs typeface="SBL BibLit" panose="02000000000000000000" pitchFamily="2" charset="-79"/>
              </a:rPr>
              <a:t> Let him bury his face in the dust – </a:t>
            </a:r>
          </a:p>
          <a:p>
            <a:pPr marL="0" indent="0" algn="l" rtl="0">
              <a:buNone/>
            </a:pPr>
            <a:r>
              <a:rPr lang="en-US" sz="3000" b="1" dirty="0">
                <a:solidFill>
                  <a:srgbClr val="FFFFCC"/>
                </a:solidFill>
                <a:cs typeface="SBL BibLit" panose="02000000000000000000" pitchFamily="2" charset="-79"/>
              </a:rPr>
              <a:t>	</a:t>
            </a:r>
            <a:r>
              <a:rPr lang="en-US" sz="3000" b="1" i="0" u="none" strike="noStrike" baseline="0" dirty="0">
                <a:solidFill>
                  <a:srgbClr val="FFFFCC"/>
                </a:solidFill>
                <a:cs typeface="SBL BibLit" panose="02000000000000000000" pitchFamily="2" charset="-79"/>
              </a:rPr>
              <a:t>there may yet be hope.</a:t>
            </a:r>
          </a:p>
          <a:p>
            <a:pPr marL="0" indent="0" algn="l" rtl="0">
              <a:buNone/>
            </a:pPr>
            <a:r>
              <a:rPr lang="en-US" sz="3000" b="1" i="0" u="none" strike="noStrike" baseline="0" dirty="0">
                <a:solidFill>
                  <a:srgbClr val="FFFFCC"/>
                </a:solidFill>
                <a:cs typeface="SBL BibLit" panose="02000000000000000000" pitchFamily="2" charset="-79"/>
              </a:rPr>
              <a:t> </a:t>
            </a:r>
            <a:r>
              <a:rPr lang="en-US" sz="3000" b="1" i="0" u="none" strike="noStrike" baseline="30000" dirty="0">
                <a:solidFill>
                  <a:srgbClr val="FFFFCC"/>
                </a:solidFill>
                <a:cs typeface="SBL BibLit" panose="02000000000000000000" pitchFamily="2" charset="-79"/>
              </a:rPr>
              <a:t>30</a:t>
            </a:r>
            <a:r>
              <a:rPr lang="en-US" sz="3000" b="1" i="0" u="none" strike="noStrike" baseline="0" dirty="0">
                <a:solidFill>
                  <a:srgbClr val="FFFFCC"/>
                </a:solidFill>
                <a:cs typeface="SBL BibLit" panose="02000000000000000000" pitchFamily="2" charset="-79"/>
              </a:rPr>
              <a:t> Let him offer his cheek to one who would strike him, </a:t>
            </a:r>
          </a:p>
          <a:p>
            <a:pPr marL="0" indent="0" algn="l" rtl="0">
              <a:buNone/>
            </a:pPr>
            <a:r>
              <a:rPr lang="en-US" sz="3000" b="1" dirty="0">
                <a:solidFill>
                  <a:srgbClr val="FFFFCC"/>
                </a:solidFill>
                <a:cs typeface="SBL BibLit" panose="02000000000000000000" pitchFamily="2" charset="-79"/>
              </a:rPr>
              <a:t>	</a:t>
            </a:r>
            <a:r>
              <a:rPr lang="en-US" sz="3000" b="1" i="0" u="none" strike="noStrike" baseline="0" dirty="0">
                <a:solidFill>
                  <a:srgbClr val="FFFFCC"/>
                </a:solidFill>
                <a:cs typeface="SBL BibLit" panose="02000000000000000000" pitchFamily="2" charset="-79"/>
              </a:rPr>
              <a:t>and let him be filled with disgrace.</a:t>
            </a:r>
          </a:p>
          <a:p>
            <a:pPr marL="0" indent="0" algn="l" rtl="0">
              <a:buNone/>
            </a:pPr>
            <a:r>
              <a:rPr lang="en-US" sz="3000" b="1" i="0" u="none" strike="noStrike" baseline="0" dirty="0">
                <a:solidFill>
                  <a:srgbClr val="FFFFCC"/>
                </a:solidFill>
                <a:cs typeface="SBL BibLit" panose="02000000000000000000" pitchFamily="2" charset="-79"/>
              </a:rPr>
              <a:t> </a:t>
            </a:r>
            <a:r>
              <a:rPr lang="en-US" sz="3000" b="1" i="0" u="none" strike="noStrike" baseline="30000" dirty="0">
                <a:solidFill>
                  <a:srgbClr val="FFFFCC"/>
                </a:solidFill>
                <a:cs typeface="SBL BibLit" panose="02000000000000000000" pitchFamily="2" charset="-79"/>
              </a:rPr>
              <a:t>31</a:t>
            </a:r>
            <a:r>
              <a:rPr lang="en-US" sz="3000" b="1" i="0" u="none" strike="noStrike" baseline="0" dirty="0">
                <a:solidFill>
                  <a:srgbClr val="FFFFCC"/>
                </a:solidFill>
                <a:cs typeface="SBL BibLit" panose="02000000000000000000" pitchFamily="2" charset="-79"/>
              </a:rPr>
              <a:t> For no one is cast off by the Lord forever.</a:t>
            </a:r>
          </a:p>
          <a:p>
            <a:pPr marL="0" indent="0" algn="l" rtl="0">
              <a:buNone/>
            </a:pPr>
            <a:r>
              <a:rPr lang="en-US" sz="3000" b="1" i="0" u="none" strike="noStrike" baseline="0" dirty="0">
                <a:solidFill>
                  <a:srgbClr val="FFFFCC"/>
                </a:solidFill>
                <a:cs typeface="SBL BibLit" panose="02000000000000000000" pitchFamily="2" charset="-79"/>
              </a:rPr>
              <a:t> </a:t>
            </a:r>
            <a:r>
              <a:rPr lang="en-US" sz="3000" b="1" i="0" u="none" strike="noStrike" baseline="30000" dirty="0">
                <a:solidFill>
                  <a:srgbClr val="FFFFCC"/>
                </a:solidFill>
                <a:cs typeface="SBL BibLit" panose="02000000000000000000" pitchFamily="2" charset="-79"/>
              </a:rPr>
              <a:t>32</a:t>
            </a:r>
            <a:r>
              <a:rPr lang="en-US" sz="3000" b="1" i="0" u="none" strike="noStrike" baseline="0" dirty="0">
                <a:solidFill>
                  <a:srgbClr val="FFFFCC"/>
                </a:solidFill>
                <a:cs typeface="SBL BibLit" panose="02000000000000000000" pitchFamily="2" charset="-79"/>
              </a:rPr>
              <a:t> Though he brings grief, he will show compassion, </a:t>
            </a:r>
          </a:p>
          <a:p>
            <a:pPr marL="0" indent="0" algn="l" rtl="0">
              <a:buNone/>
            </a:pPr>
            <a:r>
              <a:rPr lang="en-US" sz="3000" b="1" dirty="0">
                <a:solidFill>
                  <a:srgbClr val="FFFFCC"/>
                </a:solidFill>
                <a:cs typeface="SBL BibLit" panose="02000000000000000000" pitchFamily="2" charset="-79"/>
              </a:rPr>
              <a:t>	</a:t>
            </a:r>
            <a:r>
              <a:rPr lang="en-US" sz="3000" b="1" i="0" u="none" strike="noStrike" baseline="0" dirty="0">
                <a:solidFill>
                  <a:srgbClr val="FFFFCC"/>
                </a:solidFill>
                <a:cs typeface="SBL BibLit" panose="02000000000000000000" pitchFamily="2" charset="-79"/>
              </a:rPr>
              <a:t>so great is his unfailing </a:t>
            </a:r>
            <a:r>
              <a:rPr lang="en-US" sz="3000" b="1" i="1" u="none" strike="noStrike" baseline="0" dirty="0">
                <a:solidFill>
                  <a:srgbClr val="FFFFCC"/>
                </a:solidFill>
                <a:cs typeface="SBL BibLit" panose="02000000000000000000" pitchFamily="2" charset="-79"/>
              </a:rPr>
              <a:t>ḥesed</a:t>
            </a:r>
            <a:r>
              <a:rPr lang="en-US" sz="3000" b="1" i="0" u="none" strike="noStrike" baseline="0" dirty="0">
                <a:solidFill>
                  <a:srgbClr val="FFFFCC"/>
                </a:solidFill>
                <a:cs typeface="SBL BibLit" panose="02000000000000000000" pitchFamily="2" charset="-79"/>
              </a:rPr>
              <a:t>.</a:t>
            </a:r>
          </a:p>
          <a:p>
            <a:pPr marL="0" indent="0" algn="l" rtl="0">
              <a:buNone/>
            </a:pPr>
            <a:r>
              <a:rPr lang="en-US" sz="3000" b="1" i="0" u="none" strike="noStrike" baseline="0" dirty="0">
                <a:solidFill>
                  <a:srgbClr val="FFFFCC"/>
                </a:solidFill>
                <a:cs typeface="SBL BibLit" panose="02000000000000000000" pitchFamily="2" charset="-79"/>
              </a:rPr>
              <a:t> </a:t>
            </a:r>
            <a:r>
              <a:rPr lang="en-US" sz="3000" b="1" i="0" u="none" strike="noStrike" baseline="30000" dirty="0">
                <a:solidFill>
                  <a:srgbClr val="FFFFCC"/>
                </a:solidFill>
                <a:cs typeface="SBL BibLit" panose="02000000000000000000" pitchFamily="2" charset="-79"/>
              </a:rPr>
              <a:t>33</a:t>
            </a:r>
            <a:r>
              <a:rPr lang="en-US" sz="3000" b="1" i="0" u="none" strike="noStrike" baseline="0" dirty="0">
                <a:solidFill>
                  <a:srgbClr val="FFFFCC"/>
                </a:solidFill>
                <a:cs typeface="SBL BibLit" panose="02000000000000000000" pitchFamily="2" charset="-79"/>
              </a:rPr>
              <a:t> For he does not willingly bring affliction </a:t>
            </a:r>
          </a:p>
          <a:p>
            <a:pPr marL="0" indent="0" algn="l" rtl="0">
              <a:buNone/>
            </a:pPr>
            <a:r>
              <a:rPr lang="en-US" sz="3000" b="1" dirty="0">
                <a:solidFill>
                  <a:srgbClr val="FFFFCC"/>
                </a:solidFill>
                <a:cs typeface="SBL BibLit" panose="02000000000000000000" pitchFamily="2" charset="-79"/>
              </a:rPr>
              <a:t>	</a:t>
            </a:r>
            <a:r>
              <a:rPr lang="en-US" sz="3000" b="1" i="0" u="none" strike="noStrike" baseline="0" dirty="0">
                <a:solidFill>
                  <a:srgbClr val="FFFFCC"/>
                </a:solidFill>
                <a:cs typeface="SBL BibLit" panose="02000000000000000000" pitchFamily="2" charset="-79"/>
              </a:rPr>
              <a:t>or grief to anyone.</a:t>
            </a:r>
            <a:r>
              <a:rPr lang="en-US" sz="3000" b="1" i="0" u="none" strike="noStrike" baseline="0" dirty="0">
                <a:solidFill>
                  <a:srgbClr val="FFFFCC"/>
                </a:solidFill>
              </a:rPr>
              <a:t> </a:t>
            </a:r>
            <a:r>
              <a:rPr lang="en-US" sz="3000" b="1" i="0" u="none" strike="noStrike" baseline="0" dirty="0">
                <a:solidFill>
                  <a:srgbClr val="FFFFCC"/>
                </a:solidFill>
                <a:cs typeface="SBL BibLit" panose="02000000000000000000" pitchFamily="2" charset="-79"/>
              </a:rPr>
              <a:t>(Lam 3:19-33 NIV, modified)</a:t>
            </a:r>
            <a:endParaRPr lang="en-US" sz="3000" b="1" dirty="0">
              <a:solidFill>
                <a:srgbClr val="FFFFCC"/>
              </a:solidFill>
            </a:endParaRPr>
          </a:p>
        </p:txBody>
      </p:sp>
    </p:spTree>
    <p:extLst>
      <p:ext uri="{BB962C8B-B14F-4D97-AF65-F5344CB8AC3E}">
        <p14:creationId xmlns:p14="http://schemas.microsoft.com/office/powerpoint/2010/main" val="19008679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D73AE-6F7A-4F84-4749-82DC65B3E36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DA3F98A-DCCB-F011-9717-6EE6DE5E870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322693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59085" y="2067742"/>
            <a:ext cx="10013576" cy="2960811"/>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31</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Hearing the Message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of 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the Book of Jeremiah</a:t>
            </a:r>
          </a:p>
        </p:txBody>
      </p:sp>
    </p:spTree>
    <p:extLst>
      <p:ext uri="{BB962C8B-B14F-4D97-AF65-F5344CB8AC3E}">
        <p14:creationId xmlns:p14="http://schemas.microsoft.com/office/powerpoint/2010/main" val="4251199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CA732-7432-41E2-9CAB-9005C0F79921}"/>
              </a:ext>
            </a:extLst>
          </p:cNvPr>
          <p:cNvSpPr>
            <a:spLocks noGrp="1"/>
          </p:cNvSpPr>
          <p:nvPr>
            <p:ph type="title"/>
          </p:nvPr>
        </p:nvSpPr>
        <p:spPr>
          <a:xfrm>
            <a:off x="838200" y="573742"/>
            <a:ext cx="10515600" cy="764428"/>
          </a:xfrm>
        </p:spPr>
        <p:txBody>
          <a:bodyPr>
            <a:noAutofit/>
          </a:bodyPr>
          <a:lstStyle/>
          <a:p>
            <a:pPr>
              <a:tabLst>
                <a:tab pos="5381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Political Context of Jeremiah’s Ministry</a:t>
            </a:r>
            <a:endParaRPr lang="en-US" sz="3200" b="1" dirty="0">
              <a:solidFill>
                <a:srgbClr val="FFFFCC"/>
              </a:solidFill>
            </a:endParaRPr>
          </a:p>
        </p:txBody>
      </p:sp>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605515"/>
            <a:ext cx="11259671" cy="5135943"/>
          </a:xfrm>
        </p:spPr>
        <p:txBody>
          <a:bodyPr>
            <a:normAutofit fontScale="92500" lnSpcReduction="20000"/>
          </a:bodyPr>
          <a:lstStyle/>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 have already commented general on the times of Jeremiah. However, it may be helpful to chronicle his prophecies in relation to the events transpiring around him more specifically, noting especially his relationship to the successive kings.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Josiah (640–609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47675"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rPr>
              <a:t>According to the superscription to the book that nears his name, Jeremiah was called to prophetic ministry in Josiah’s thirteenth year (627 BC), about five years before the discovery of the Torah Document in the temple by Hilkiah, which precipitated Josiah’s main reforms. </a:t>
            </a:r>
            <a:endParaRPr lang="en-US" sz="3200" b="1" dirty="0">
              <a:solidFill>
                <a:srgbClr val="FFFFCC"/>
              </a:solidFill>
            </a:endParaRPr>
          </a:p>
        </p:txBody>
      </p:sp>
    </p:spTree>
    <p:extLst>
      <p:ext uri="{BB962C8B-B14F-4D97-AF65-F5344CB8AC3E}">
        <p14:creationId xmlns:p14="http://schemas.microsoft.com/office/powerpoint/2010/main" val="4137149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371599"/>
            <a:ext cx="11259671" cy="5369859"/>
          </a:xfrm>
        </p:spPr>
        <p:txBody>
          <a:bodyPr>
            <a:noAutofit/>
          </a:bodyPr>
          <a:lstStyle/>
          <a:p>
            <a:pPr marL="88900" indent="0">
              <a:lnSpc>
                <a:spcPct val="100000"/>
              </a:lnSpc>
              <a:spcBef>
                <a:spcPts val="0"/>
              </a:spcBef>
              <a:spcAft>
                <a:spcPts val="600"/>
              </a:spcAft>
              <a:buNone/>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most maintain he was a mature boy (1:7), that is about sixteen or seventeen years old, at the time, and that he began prophesying almost immediately, it is difficult to identify any prophecies from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Josianic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period (Thompson,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56, speculates 3:1–4:4 comes from this early period). </a:t>
            </a:r>
          </a:p>
          <a:p>
            <a:pPr marL="88900" indent="0">
              <a:lnSpc>
                <a:spcPct val="100000"/>
              </a:lnSpc>
              <a:spcBef>
                <a:spcPts val="0"/>
              </a:spcBef>
              <a:spcAft>
                <a:spcPts val="600"/>
              </a:spcAft>
              <a:buNone/>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only clear reference to this good king is found in 22:15–16, where Jehoiakim is contrasted with his noble father. Not only is there no direct word about Josiah’s reforms in Jeremiah, but the historical record makes no reference to Jeremiah in connection with those reforms (2 Kings 22:3–23:4; 2 Chron 34:15–35:19).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09309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672353"/>
            <a:ext cx="11259671" cy="6069106"/>
          </a:xfrm>
        </p:spPr>
        <p:txBody>
          <a:bodyPr>
            <a:noAutofit/>
          </a:bodyPr>
          <a:lstStyle/>
          <a:p>
            <a:pPr marL="88900" indent="0">
              <a:lnSpc>
                <a:spcPct val="100000"/>
              </a:lnSpc>
              <a:spcBef>
                <a:spcPts val="0"/>
              </a:spcBef>
              <a:spcAft>
                <a:spcPts val="600"/>
              </a:spcAft>
              <a:buNone/>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Accordingly some argue that Jeremiah was called in 627 BC, but that he did not actually begin prophesying professionally until much later, perhaps in the early part of Jehoiakim’s reign (Holladay). More likely is the view (Lundbom,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ABD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3.687) that Jeremiah accepted the call after the Torah Scroll was found, an event alluded to in 15:16. Jeremiah 1L13–17 records his divine mandate to begin preaching.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8900" indent="0">
              <a:lnSpc>
                <a:spcPct val="100000"/>
              </a:lnSpc>
              <a:spcBef>
                <a:spcPts val="0"/>
              </a:spcBef>
              <a:spcAft>
                <a:spcPts val="600"/>
              </a:spcAft>
              <a:buNone/>
              <a:tabLst>
                <a:tab pos="228600" algn="l"/>
                <a:tab pos="685800" algn="l"/>
                <a:tab pos="71755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date of the beginning of Jeremiah’s ministry remains an open question, although Holladay’s conclusion is unlikely, given the reputation Jeremiah had gained in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Josianic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court (cf. 2 Chron 35:25).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80841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095153"/>
            <a:ext cx="11259671" cy="5673200"/>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Jehoahaz (3 months, 609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8163" indent="0">
              <a:lnSpc>
                <a:spcPct val="100000"/>
              </a:lnSpc>
              <a:spcBef>
                <a:spcPts val="0"/>
              </a:spcBef>
              <a:spcAft>
                <a:spcPts val="1200"/>
              </a:spcAft>
              <a:buNone/>
              <a:tabLst>
                <a:tab pos="447675" algn="l"/>
                <a:tab pos="457200" algn="l"/>
                <a:tab pos="5381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After his tragic death Josiah was succeeded by Jehoahaz, but three months later Pharaoh Neco replaced him with Eliakim/Jehoiakim, exacting heavy tribute from Judah. Jeremiah lament’s Jehoahaz’ deportation to Egypt in 22:10–12, but his reign is too short to color many other prophecies.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744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CA732-7432-41E2-9CAB-9005C0F79921}"/>
              </a:ext>
            </a:extLst>
          </p:cNvPr>
          <p:cNvSpPr>
            <a:spLocks noGrp="1"/>
          </p:cNvSpPr>
          <p:nvPr>
            <p:ph type="title"/>
          </p:nvPr>
        </p:nvSpPr>
        <p:spPr>
          <a:xfrm>
            <a:off x="838200" y="849218"/>
            <a:ext cx="10515600" cy="764428"/>
          </a:xfrm>
        </p:spPr>
        <p:txBody>
          <a:bodyPr>
            <a:normAutofit/>
          </a:bodyPr>
          <a:lstStyle/>
          <a:p>
            <a:pPr algn="ctr">
              <a:tabLst>
                <a:tab pos="5381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Introduction to the Great Prophets of the Exile</a:t>
            </a:r>
            <a:endParaRPr lang="en-US" sz="6600" dirty="0">
              <a:solidFill>
                <a:srgbClr val="FFFFCC"/>
              </a:solidFill>
            </a:endParaRPr>
          </a:p>
        </p:txBody>
      </p:sp>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600" y="1613646"/>
            <a:ext cx="10744200" cy="4688541"/>
          </a:xfrm>
        </p:spPr>
        <p:txBody>
          <a:bodyPr/>
          <a:lstStyle/>
          <a:p>
            <a:pPr marL="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Along with Isaiah, Jeremiah and Ezekiel represent the major prophets, so-called primarily because of the size of the collections of their oracles. </a:t>
            </a:r>
          </a:p>
          <a:p>
            <a:pPr marL="0" indent="0">
              <a:lnSpc>
                <a:spcPct val="100000"/>
              </a:lnSpc>
              <a:spcBef>
                <a:spcPts val="0"/>
              </a:spcBef>
              <a:spcAft>
                <a:spcPts val="12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this pair of prophets ministered under radically different circumstances than their great eighth century predecessor. Before we examine their prophecies specifically, it is necessary to understand the worlds in which they serve.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5513261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765543"/>
            <a:ext cx="11259671" cy="6002809"/>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Jehoiakim (609–597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Jeremiah’s eyes, Jehoiakim represented all that was wrong in Judah.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was installed by the King of Egypt, and to him he continually looked for support. But after Nebuchadnezzar had defeated the Egyptians and Pharaoh Neco at Carchemish in 605 BC, to resist Babylonian rule was not only folly; it was treasonous against God.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Jeremiah (and Ezekiel) Nebuchadnezzar was God’s agent of judgment upon a nation whose doom has been sealed and no human is to interfere.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89496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039906"/>
            <a:ext cx="11259671" cy="5728447"/>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King Jehoiakim was not only idolatrous (2 Kings 23:37); he was arrogant, selfish, and exploitative of his subjects (Jer 22:13–19). He had no respect for Jeremiah as a person (26:20–23) or his message (26:9; 36).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Jeremiah’s reprimands of the king and the officials around him were sharp, and for this he was persecuted (12:6; 15:15–18), plotted against (11:18–23); 18:18), imprisoned (20:2); and declared worthy of death (26:10–12,20–24; 36:26). </a:t>
            </a:r>
          </a:p>
        </p:txBody>
      </p:sp>
    </p:spTree>
    <p:extLst>
      <p:ext uri="{BB962C8B-B14F-4D97-AF65-F5344CB8AC3E}">
        <p14:creationId xmlns:p14="http://schemas.microsoft.com/office/powerpoint/2010/main" val="2643639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084729"/>
            <a:ext cx="11259671" cy="495748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Jeremiah persisted, interceding for Judah (11:14; 14:11; 17:16), wrestling with God (17:14–18; 18:18–23; 20:7–8), exposing self-serving false prophets (23:9–40), predicting the end of the nation and all the props on which the official theology-based Judah’s security.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Jeremiah’s predictions of Jehoiakim’s end were brutally fulfilled in 597 when Nebuchadnezzar captured him and bound him in chains to take him to Babylon.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239215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403413" y="999459"/>
            <a:ext cx="11465858" cy="5768893"/>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Jehoiachin (Jeconiah [24:1]/</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[22:24, 28]; three months 597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Because of the rebellion of the father of this immature youth of eighteen, Nebuchadnezzar invaded Judah in 597, captured Jerusalem, and exiled the royal family and the rest of the political, economic, and military nobility (2 Kings 24:10–16). </a:t>
            </a: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 had predicted his fate (Jer 22:24–30), and with it the end of the Davidic dynasty. Thirty-six years later Jehoiachin was released by Nebuchadnezzar’s successor (2 Kings 25:27–30).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515057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403413" y="680483"/>
            <a:ext cx="11465858" cy="6087869"/>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Zedekiah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Mattaniah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597–586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 installed this youngest son of Josiah in his nephew’s place. He should have been grateful for the honor, but despite prophetic warnings and political realities he persisted in spiritual and political perfidy. His weak and vacillating rule sealed the nation’s doom. </a:t>
            </a: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586 Nebuchadnezzar had had enough, and Jerusalem was razed. Jeremiah considered him and his cohorts “bad figs” in comparison with the exiles (24:1ff.). He spared no effort in denouncing him for his pro-Egyptian and rebellious stance.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096055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537881"/>
            <a:ext cx="11125201" cy="6230471"/>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Prior to and during the dreadful siege of the capital Jeremiah’s message was univocal: Submit to Babylon and live; resist Babylon and die (21:1–10; 34:1ff., 8ff.; 37:3ff.,17ff.; 38:14ff.).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his efforts the prophet was arrested, charged with treason, and thrown into a cistern </a:t>
            </a:r>
            <a:r>
              <a:rPr lang="en-US" sz="3200" b="1" dirty="0">
                <a:solidFill>
                  <a:srgbClr val="FFFFCC"/>
                </a:solidFill>
                <a:effectLst/>
                <a:latin typeface="Calibri" panose="020F0502020204030204" pitchFamily="34" charset="0"/>
                <a:ea typeface="MS Gothic" panose="020B0609070205080204" pitchFamily="49" charset="-128"/>
              </a:rPr>
              <a:t>and only the timely rescue by an Ethiopian, </a:t>
            </a:r>
            <a:r>
              <a:rPr lang="en-US" sz="3200" b="1" dirty="0" err="1">
                <a:solidFill>
                  <a:srgbClr val="FFFFCC"/>
                </a:solidFill>
                <a:effectLst/>
                <a:latin typeface="Calibri" panose="020F0502020204030204" pitchFamily="34" charset="0"/>
                <a:ea typeface="MS Gothic" panose="020B0609070205080204" pitchFamily="49" charset="-128"/>
              </a:rPr>
              <a:t>Eved-melech</a:t>
            </a:r>
            <a:r>
              <a:rPr lang="en-US" sz="3200" b="1" dirty="0">
                <a:solidFill>
                  <a:srgbClr val="FFFFCC"/>
                </a:solidFill>
                <a:effectLst/>
                <a:latin typeface="Calibri" panose="020F0502020204030204" pitchFamily="34" charset="0"/>
                <a:ea typeface="MS Gothic" panose="020B0609070205080204" pitchFamily="49" charset="-128"/>
              </a:rPr>
              <a:t> saved him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(37:11–21).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Later Jeremiah was transferred to the royal prison, where the king secretly conferred with him.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646047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829340"/>
            <a:ext cx="11125201" cy="5939012"/>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		Gedaliah (586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Having deposed Zedekiah and gouged out his eyes, Nebuchadnezzar installed Gedaliah as governor at Mizpah, where Jeremiah joined him (40:1–6). </a:t>
            </a: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 treated the prophet kindly, but when Gedaliah was murdered, he and his scribe/friend Baruch were dragged off by the remnant to Egypt despite his protestations. </a:t>
            </a:r>
          </a:p>
          <a:p>
            <a:pPr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When last we hear of Jeremiah he was in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Tahpanhes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in Egypt, prophesying against his hosts and predicting Nebuchadnezzar’s conquest of Egypt (43:8–13).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54939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882502"/>
            <a:ext cx="11125201" cy="5885850"/>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Jeremiah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meaning of the name Jeremiah is uncertain. Depending upon the root one assumes, the name has been interpreted as “YHWH hurls,” or “YHWH loosens [the uterus],” or “YHWH exalts.”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was the son of Hilkiah, a priest at Anathoth in Benjamite territory, not far from Shiloh. He was unmarried at the time of his call; later YHWH explicitly called him to a life of celibacy (16:1–4).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 prophet in the First Testament is portrayed as transparently as Jeremiah.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528393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818707"/>
            <a:ext cx="11125201" cy="594964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fact, he more than any other, shows what it means to be a true prophet.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the spokesman for God he bore in his body the burden of his message (note his celibacy and his sign-acts),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agonized with God over the fate of his people;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contested vigorously with the false prophets;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loved his people and was a loyal patriot,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he was branded a traitor.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258276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537882"/>
            <a:ext cx="11125201" cy="574637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More than any other prophet, Jeremiah let his feelings show, yielding the popular label, “the weeping prophet.” His passions are expressed/ reflected in a series of texts, commonly known as his “confessions”: 11:18–23; 12:1–6; 15:10–12, 15–21; 17:14–18; 18:18–23; 20:7–13, 14–18.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“Confession” is an unfortunate designation for these outbursts, since they contain a variety of responses: dialogues with YHWH, complaints, disputes, prayers, and protestations. His frustrations with his ministry began at the time of his call, when he protested YHWH’s unfairness in calling him even before he was born.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436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CA732-7432-41E2-9CAB-9005C0F79921}"/>
              </a:ext>
            </a:extLst>
          </p:cNvPr>
          <p:cNvSpPr>
            <a:spLocks noGrp="1"/>
          </p:cNvSpPr>
          <p:nvPr>
            <p:ph type="title"/>
          </p:nvPr>
        </p:nvSpPr>
        <p:spPr>
          <a:xfrm>
            <a:off x="838200" y="713498"/>
            <a:ext cx="10515600" cy="764428"/>
          </a:xfrm>
        </p:spPr>
        <p:txBody>
          <a:bodyPr>
            <a:normAutofit/>
          </a:bodyPr>
          <a:lstStyle/>
          <a:p>
            <a:pPr>
              <a:lnSpc>
                <a:spcPct val="107000"/>
              </a:lnSpc>
              <a:spcAft>
                <a:spcPts val="600"/>
              </a:spcAft>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Political Environments of Jeremiah and Ezekiel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600" y="1477926"/>
            <a:ext cx="11304494" cy="4824262"/>
          </a:xfrm>
        </p:spPr>
        <p:txBody>
          <a:bodyPr>
            <a:noAutofit/>
          </a:bodyPr>
          <a:lstStyle/>
          <a:p>
            <a:pPr marL="514350" indent="-514350">
              <a:lnSpc>
                <a:spcPct val="100000"/>
              </a:lnSpc>
              <a:spcBef>
                <a:spcPts val="0"/>
              </a:spcBef>
              <a:spcAft>
                <a:spcPts val="600"/>
              </a:spcAft>
              <a:buAutoNum type="alphaLcPeriod"/>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The International Scene</a:t>
            </a:r>
          </a:p>
          <a:p>
            <a:pPr marL="358775" indent="0">
              <a:lnSpc>
                <a:spcPct val="100000"/>
              </a:lnSpc>
              <a:spcBef>
                <a:spcPts val="0"/>
              </a:spcBef>
              <a:spcAft>
                <a:spcPts val="600"/>
              </a:spcAft>
              <a:buNone/>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world into which Ezekiel and Jeremiah were born was a turbulent world. The major players on the ancient Near Eastern stage were switching roles and smaller nations were disappearing from the scene all together. </a:t>
            </a:r>
          </a:p>
          <a:p>
            <a:pPr marL="358775" indent="0">
              <a:lnSpc>
                <a:spcPct val="100000"/>
              </a:lnSpc>
              <a:spcBef>
                <a:spcPts val="0"/>
              </a:spcBef>
              <a:spcAft>
                <a:spcPts val="600"/>
              </a:spcAft>
              <a:buNone/>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centuries the neo-Assyrians had maintained their grip on the region, their imperial tentacles at times reaching as far as Egypt. </a:t>
            </a:r>
          </a:p>
          <a:p>
            <a:pPr marL="358775" indent="0">
              <a:lnSpc>
                <a:spcPct val="100000"/>
              </a:lnSpc>
              <a:spcBef>
                <a:spcPts val="0"/>
              </a:spcBef>
              <a:spcAft>
                <a:spcPts val="600"/>
              </a:spcAft>
              <a:buNone/>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by the time of Ashurbanipal’s death in 627 BC it had become evident that the Assyrians had not only over-extended themselves; they had lost the imperial heart. </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4490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1190846"/>
            <a:ext cx="11125201" cy="509341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his call and his appropriation of Mosaic traditions, Jeremiah seemed to understand himself as “the prophet like Moses” predicted in Deut 18:18.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we also see echoes of Samuel in his life, especially his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Anathothite</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nativity (near Shiloh, where Samuel served in the sanctuary) and his invectives against the Temple in terms reminiscent of Shiloh’s fate (7:12–14; 26:4–6).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Like many a pastor or missionary today, Jeremiah appears somewhat schizophrenic. In public he was fearless, denouncing with great vigor all who stood in the way of God, regardless of their social and professional standing.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202286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733646"/>
            <a:ext cx="11125201" cy="5550613"/>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in private, alone in the closet with God, he aired all his tensions.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loved his people intensely, and craved their friendship, but was keenly aware of their guilt and YHWH’s right to punish them on the one hand and struggled with their rejection of him on the other (11:18–19).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Blaming it all on God, he cried out in pain and utter loneliness (15:17–18). He tried to keep his mouth shut, but the pressure of YHWH’s message inside him was like a volcano that must explode (20:7–10).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519150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555811" y="648586"/>
            <a:ext cx="11125201" cy="5635674"/>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depression became so intense after his encounter with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Pashur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the priest that, in a manner hardly worthy of a prophet, he cursed the day of his birth (which was tantamount to cursing his call as well. And in the end he suffered the ultimate indignity of being dragged off to Egypt.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 teaches us that the call to ministry may be a heavy burden upon the minister’s shoulders. But his prophecies also teach that the One who calls us is faithful in providing his servant with all the resources needed to endure.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may not always answer all our questions, but his promise of his presence is constant.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6375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1124237" y="584029"/>
            <a:ext cx="10515600" cy="925793"/>
          </a:xfrm>
        </p:spPr>
        <p:txBody>
          <a:bodyPr>
            <a:normAutofit/>
          </a:bodyPr>
          <a:lstStyle/>
          <a:p>
            <a:pPr>
              <a:tabLst>
                <a:tab pos="717550" algn="l"/>
              </a:tabLst>
            </a:pPr>
            <a:r>
              <a:rPr lang="en-US" b="1" dirty="0">
                <a:solidFill>
                  <a:srgbClr val="FFFFCC"/>
                </a:solidFill>
                <a:latin typeface="+mn-lt"/>
              </a:rPr>
              <a:t>3.	Structure and Outline of Jeremiah</a:t>
            </a: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663388" y="1509822"/>
            <a:ext cx="10690412" cy="5225099"/>
          </a:xfrm>
        </p:spPr>
        <p:txBody>
          <a:bodyPr>
            <a:normAutofit fontScale="92500" lnSpcReduction="20000"/>
          </a:bodyPr>
          <a:lstStyle/>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With its 21,819 words, in the Hebrew Bible Jeremiah is the longest book, longer even than Isaiah (16,930 words) and Ezekiel (18,731 words; cf. Genesis, 20,611; Psalms 19,531). </a:t>
            </a:r>
          </a:p>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It is evident from chapter 36 that the present book does not represent the first compilation of Jeremiah’s prophecies. </a:t>
            </a:r>
          </a:p>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In 605 BC his scribe Baruch transcribed Jeremiah’s prophecies and read them in the Temple. The scroll was read three times, the third time to King Jehoiakim, who repaid the effort by cutting it up with his pen knife and burning it. Later the scroll was rewritten, with additions (v. 32). </a:t>
            </a:r>
            <a:endParaRPr lang="en-US" dirty="0"/>
          </a:p>
        </p:txBody>
      </p:sp>
    </p:spTree>
    <p:extLst>
      <p:ext uri="{BB962C8B-B14F-4D97-AF65-F5344CB8AC3E}">
        <p14:creationId xmlns:p14="http://schemas.microsoft.com/office/powerpoint/2010/main" val="33056780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838200" y="701749"/>
            <a:ext cx="10515600" cy="5770769"/>
          </a:xfrm>
        </p:spPr>
        <p:txBody>
          <a:bodyPr>
            <a:normAutofit fontScale="92500" lnSpcReduction="10000"/>
          </a:bodyPr>
          <a:lstStyle/>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We can only speculate what that scroll contained, but it probably contained all of Jeremiah’s prophecies to date. Some suggest chapters 1–20. The broad structure of the present book of Jeremiah is readily recognized, but the reasons for the arrangements within the major segments are not always clear. </a:t>
            </a:r>
          </a:p>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We may look upon the respective sections as smaller books of topically arranged oracles that were then finally put together to create the present whole. </a:t>
            </a:r>
          </a:p>
          <a:p>
            <a:pPr marL="0" indent="0">
              <a:lnSpc>
                <a:spcPct val="120000"/>
              </a:lnSpc>
              <a:spcBef>
                <a:spcPts val="0"/>
              </a:spcBef>
              <a:spcAft>
                <a:spcPts val="600"/>
              </a:spcAft>
              <a:buNone/>
            </a:pPr>
            <a:r>
              <a:rPr lang="en-US" sz="3200" b="1" dirty="0">
                <a:solidFill>
                  <a:srgbClr val="FFFFCC"/>
                </a:solidFill>
                <a:effectLst/>
                <a:ea typeface="MS Gothic" panose="020B0609070205080204" pitchFamily="49" charset="-128"/>
                <a:cs typeface="Calibri" panose="020F0502020204030204" pitchFamily="34" charset="0"/>
              </a:rPr>
              <a:t>It is often difficult to identify the organizing principles, but we may recognize the following divisions:</a:t>
            </a:r>
            <a:endParaRPr lang="en-US" sz="32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3629927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D282E-37AC-622C-0A1E-3C69C6836B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507835-DC24-EE8B-86FF-43240CF7B0E0}"/>
              </a:ext>
            </a:extLst>
          </p:cNvPr>
          <p:cNvSpPr>
            <a:spLocks noGrp="1"/>
          </p:cNvSpPr>
          <p:nvPr>
            <p:ph idx="1"/>
          </p:nvPr>
        </p:nvSpPr>
        <p:spPr>
          <a:xfrm>
            <a:off x="838200" y="1825625"/>
            <a:ext cx="5643282" cy="4351338"/>
          </a:xfrm>
        </p:spPr>
        <p:txBody>
          <a:bodyPr>
            <a:normAutofit/>
          </a:bodyPr>
          <a:lstStyle/>
          <a:p>
            <a:pPr marL="0" indent="0">
              <a:buNone/>
            </a:pPr>
            <a:r>
              <a:rPr lang="en-US" sz="3200" b="1" dirty="0">
                <a:solidFill>
                  <a:srgbClr val="FFFFCC"/>
                </a:solidFill>
              </a:rPr>
              <a:t>The Broad Divisions of the Book of Jeremiah (Hebrew Version)</a:t>
            </a:r>
          </a:p>
        </p:txBody>
      </p:sp>
      <p:pic>
        <p:nvPicPr>
          <p:cNvPr id="4" name="Picture 3" descr="A picture containing graphical user interface&#10;&#10;Description automatically generated">
            <a:extLst>
              <a:ext uri="{FF2B5EF4-FFF2-40B4-BE49-F238E27FC236}">
                <a16:creationId xmlns:a16="http://schemas.microsoft.com/office/drawing/2014/main" id="{C45D3137-F8A7-8AF6-34D4-AA7E68A92B31}"/>
              </a:ext>
            </a:extLst>
          </p:cNvPr>
          <p:cNvPicPr>
            <a:picLocks noChangeAspect="1"/>
          </p:cNvPicPr>
          <p:nvPr/>
        </p:nvPicPr>
        <p:blipFill>
          <a:blip r:embed="rId2"/>
          <a:stretch>
            <a:fillRect/>
          </a:stretch>
        </p:blipFill>
        <p:spPr>
          <a:xfrm>
            <a:off x="6947646" y="124258"/>
            <a:ext cx="4096871" cy="6609484"/>
          </a:xfrm>
          <a:prstGeom prst="rect">
            <a:avLst/>
          </a:prstGeom>
        </p:spPr>
      </p:pic>
    </p:spTree>
    <p:extLst>
      <p:ext uri="{BB962C8B-B14F-4D97-AF65-F5344CB8AC3E}">
        <p14:creationId xmlns:p14="http://schemas.microsoft.com/office/powerpoint/2010/main" val="14715622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D282E-37AC-622C-0A1E-3C69C6836B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507835-DC24-EE8B-86FF-43240CF7B0E0}"/>
              </a:ext>
            </a:extLst>
          </p:cNvPr>
          <p:cNvSpPr>
            <a:spLocks noGrp="1"/>
          </p:cNvSpPr>
          <p:nvPr>
            <p:ph idx="1"/>
          </p:nvPr>
        </p:nvSpPr>
        <p:spPr>
          <a:xfrm>
            <a:off x="838200" y="1825625"/>
            <a:ext cx="3025588" cy="4351338"/>
          </a:xfrm>
        </p:spPr>
        <p:txBody>
          <a:bodyPr>
            <a:normAutofit/>
          </a:bodyPr>
          <a:lstStyle/>
          <a:p>
            <a:pPr marL="0" indent="0">
              <a:buNone/>
            </a:pPr>
            <a:r>
              <a:rPr lang="en-US" sz="3200" b="1" dirty="0">
                <a:solidFill>
                  <a:srgbClr val="FFFFCC"/>
                </a:solidFill>
              </a:rPr>
              <a:t>The Broad Divisions of the Book of Jeremiah (Hebrew Version)</a:t>
            </a:r>
          </a:p>
        </p:txBody>
      </p:sp>
      <p:pic>
        <p:nvPicPr>
          <p:cNvPr id="4" name="Picture 3" descr="A picture containing graphical user interface&#10;&#10;Description automatically generated">
            <a:extLst>
              <a:ext uri="{FF2B5EF4-FFF2-40B4-BE49-F238E27FC236}">
                <a16:creationId xmlns:a16="http://schemas.microsoft.com/office/drawing/2014/main" id="{C45D3137-F8A7-8AF6-34D4-AA7E68A92B31}"/>
              </a:ext>
            </a:extLst>
          </p:cNvPr>
          <p:cNvPicPr>
            <a:picLocks noChangeAspect="1"/>
          </p:cNvPicPr>
          <p:nvPr/>
        </p:nvPicPr>
        <p:blipFill>
          <a:blip r:embed="rId2"/>
          <a:stretch>
            <a:fillRect/>
          </a:stretch>
        </p:blipFill>
        <p:spPr>
          <a:xfrm>
            <a:off x="883024" y="97363"/>
            <a:ext cx="10425952" cy="16820193"/>
          </a:xfrm>
          <a:prstGeom prst="rect">
            <a:avLst/>
          </a:prstGeom>
        </p:spPr>
      </p:pic>
    </p:spTree>
    <p:extLst>
      <p:ext uri="{BB962C8B-B14F-4D97-AF65-F5344CB8AC3E}">
        <p14:creationId xmlns:p14="http://schemas.microsoft.com/office/powerpoint/2010/main" val="21269773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D282E-37AC-622C-0A1E-3C69C6836B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507835-DC24-EE8B-86FF-43240CF7B0E0}"/>
              </a:ext>
            </a:extLst>
          </p:cNvPr>
          <p:cNvSpPr>
            <a:spLocks noGrp="1"/>
          </p:cNvSpPr>
          <p:nvPr>
            <p:ph idx="1"/>
          </p:nvPr>
        </p:nvSpPr>
        <p:spPr>
          <a:xfrm>
            <a:off x="838200" y="1825625"/>
            <a:ext cx="3025588" cy="4351338"/>
          </a:xfrm>
        </p:spPr>
        <p:txBody>
          <a:bodyPr>
            <a:normAutofit/>
          </a:bodyPr>
          <a:lstStyle/>
          <a:p>
            <a:pPr marL="0" indent="0">
              <a:buNone/>
            </a:pPr>
            <a:r>
              <a:rPr lang="en-US" sz="3200" b="1" dirty="0">
                <a:solidFill>
                  <a:srgbClr val="FFFFCC"/>
                </a:solidFill>
              </a:rPr>
              <a:t>The Broad Divisions of the Book of Jeremiah (Hebrew Version)</a:t>
            </a:r>
          </a:p>
        </p:txBody>
      </p:sp>
      <p:pic>
        <p:nvPicPr>
          <p:cNvPr id="4" name="Picture 3" descr="A picture containing graphical user interface&#10;&#10;Description automatically generated">
            <a:extLst>
              <a:ext uri="{FF2B5EF4-FFF2-40B4-BE49-F238E27FC236}">
                <a16:creationId xmlns:a16="http://schemas.microsoft.com/office/drawing/2014/main" id="{C45D3137-F8A7-8AF6-34D4-AA7E68A92B31}"/>
              </a:ext>
            </a:extLst>
          </p:cNvPr>
          <p:cNvPicPr>
            <a:picLocks noChangeAspect="1"/>
          </p:cNvPicPr>
          <p:nvPr/>
        </p:nvPicPr>
        <p:blipFill>
          <a:blip r:embed="rId2"/>
          <a:stretch>
            <a:fillRect/>
          </a:stretch>
        </p:blipFill>
        <p:spPr>
          <a:xfrm>
            <a:off x="883024" y="97363"/>
            <a:ext cx="10425952" cy="16820193"/>
          </a:xfrm>
          <a:prstGeom prst="rect">
            <a:avLst/>
          </a:prstGeom>
        </p:spPr>
      </p:pic>
    </p:spTree>
    <p:extLst>
      <p:ext uri="{BB962C8B-B14F-4D97-AF65-F5344CB8AC3E}">
        <p14:creationId xmlns:p14="http://schemas.microsoft.com/office/powerpoint/2010/main" val="35135659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D282E-37AC-622C-0A1E-3C69C6836BB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14507835-DC24-EE8B-86FF-43240CF7B0E0}"/>
              </a:ext>
            </a:extLst>
          </p:cNvPr>
          <p:cNvSpPr>
            <a:spLocks noGrp="1"/>
          </p:cNvSpPr>
          <p:nvPr>
            <p:ph idx="1"/>
          </p:nvPr>
        </p:nvSpPr>
        <p:spPr>
          <a:xfrm>
            <a:off x="838200" y="1825625"/>
            <a:ext cx="5643282" cy="4351338"/>
          </a:xfrm>
        </p:spPr>
        <p:txBody>
          <a:bodyPr>
            <a:normAutofit/>
          </a:bodyPr>
          <a:lstStyle/>
          <a:p>
            <a:pPr marL="0" indent="0">
              <a:buNone/>
            </a:pPr>
            <a:endParaRPr lang="en-US" sz="3200" b="1" dirty="0">
              <a:solidFill>
                <a:srgbClr val="FFFFCC"/>
              </a:solidFill>
            </a:endParaRPr>
          </a:p>
        </p:txBody>
      </p:sp>
      <p:pic>
        <p:nvPicPr>
          <p:cNvPr id="4" name="Picture 3" descr="A picture containing graphical user interface&#10;&#10;Description automatically generated">
            <a:extLst>
              <a:ext uri="{FF2B5EF4-FFF2-40B4-BE49-F238E27FC236}">
                <a16:creationId xmlns:a16="http://schemas.microsoft.com/office/drawing/2014/main" id="{C45D3137-F8A7-8AF6-34D4-AA7E68A92B31}"/>
              </a:ext>
            </a:extLst>
          </p:cNvPr>
          <p:cNvPicPr>
            <a:picLocks noChangeAspect="1"/>
          </p:cNvPicPr>
          <p:nvPr/>
        </p:nvPicPr>
        <p:blipFill>
          <a:blip r:embed="rId2"/>
          <a:stretch>
            <a:fillRect/>
          </a:stretch>
        </p:blipFill>
        <p:spPr>
          <a:xfrm>
            <a:off x="628650" y="-6925074"/>
            <a:ext cx="10972800" cy="17593074"/>
          </a:xfrm>
          <a:prstGeom prst="rect">
            <a:avLst/>
          </a:prstGeom>
        </p:spPr>
      </p:pic>
    </p:spTree>
    <p:extLst>
      <p:ext uri="{BB962C8B-B14F-4D97-AF65-F5344CB8AC3E}">
        <p14:creationId xmlns:p14="http://schemas.microsoft.com/office/powerpoint/2010/main" val="12516285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D282E-37AC-622C-0A1E-3C69C6836BB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14507835-DC24-EE8B-86FF-43240CF7B0E0}"/>
              </a:ext>
            </a:extLst>
          </p:cNvPr>
          <p:cNvSpPr>
            <a:spLocks noGrp="1"/>
          </p:cNvSpPr>
          <p:nvPr>
            <p:ph idx="1"/>
          </p:nvPr>
        </p:nvSpPr>
        <p:spPr>
          <a:xfrm>
            <a:off x="838200" y="1825625"/>
            <a:ext cx="5643282" cy="4351338"/>
          </a:xfrm>
        </p:spPr>
        <p:txBody>
          <a:bodyPr>
            <a:normAutofit/>
          </a:bodyPr>
          <a:lstStyle/>
          <a:p>
            <a:pPr marL="0" indent="0">
              <a:buNone/>
            </a:pPr>
            <a:endParaRPr lang="en-US" sz="3200" b="1" dirty="0">
              <a:solidFill>
                <a:srgbClr val="FFFFCC"/>
              </a:solidFill>
            </a:endParaRPr>
          </a:p>
        </p:txBody>
      </p:sp>
      <p:pic>
        <p:nvPicPr>
          <p:cNvPr id="4" name="Picture 3" descr="A picture containing graphical user interface&#10;&#10;Description automatically generated">
            <a:extLst>
              <a:ext uri="{FF2B5EF4-FFF2-40B4-BE49-F238E27FC236}">
                <a16:creationId xmlns:a16="http://schemas.microsoft.com/office/drawing/2014/main" id="{C45D3137-F8A7-8AF6-34D4-AA7E68A92B31}"/>
              </a:ext>
            </a:extLst>
          </p:cNvPr>
          <p:cNvPicPr>
            <a:picLocks noChangeAspect="1"/>
          </p:cNvPicPr>
          <p:nvPr/>
        </p:nvPicPr>
        <p:blipFill>
          <a:blip r:embed="rId2"/>
          <a:stretch>
            <a:fillRect/>
          </a:stretch>
        </p:blipFill>
        <p:spPr>
          <a:xfrm>
            <a:off x="609600" y="-13591780"/>
            <a:ext cx="10972800" cy="17593074"/>
          </a:xfrm>
          <a:prstGeom prst="rect">
            <a:avLst/>
          </a:prstGeom>
        </p:spPr>
      </p:pic>
    </p:spTree>
    <p:extLst>
      <p:ext uri="{BB962C8B-B14F-4D97-AF65-F5344CB8AC3E}">
        <p14:creationId xmlns:p14="http://schemas.microsoft.com/office/powerpoint/2010/main" val="3577036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600" y="1307804"/>
            <a:ext cx="10744200" cy="4994383"/>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Meanwhile, the Babylonians were waiting in the wings, ready to try their hands.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Babylonia had been an important political center for more than a thousand years, having produced in the previous millennium world-class actors like Hammurabi (1792–1750 BC) and Nebuchadnezzar I (1133–1116 BC).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since the eight century BC the neo-Assyrians, the Babylonians’ neighbors to the north had dominated the region. </a:t>
            </a:r>
          </a:p>
        </p:txBody>
      </p:sp>
    </p:spTree>
    <p:extLst>
      <p:ext uri="{BB962C8B-B14F-4D97-AF65-F5344CB8AC3E}">
        <p14:creationId xmlns:p14="http://schemas.microsoft.com/office/powerpoint/2010/main" val="37129970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922218" y="761031"/>
            <a:ext cx="10515600" cy="925793"/>
          </a:xfrm>
        </p:spPr>
        <p:txBody>
          <a:bodyPr>
            <a:normAutofit/>
          </a:bodyPr>
          <a:lstStyle/>
          <a:p>
            <a:pPr>
              <a:tabLst>
                <a:tab pos="717550" algn="l"/>
              </a:tabLst>
            </a:pPr>
            <a:r>
              <a:rPr lang="en-US" b="1" dirty="0">
                <a:solidFill>
                  <a:srgbClr val="FFFFCC"/>
                </a:solidFill>
                <a:latin typeface="+mn-lt"/>
              </a:rPr>
              <a:t>4.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Two Notes on the Message of Jeremiah</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466165" y="1786270"/>
            <a:ext cx="11313459" cy="4948652"/>
          </a:xfrm>
        </p:spPr>
        <p:txBody>
          <a:bodyPr>
            <a:normAutofit fontScale="85000" lnSpcReduction="10000"/>
          </a:bodyPr>
          <a:lstStyle/>
          <a:p>
            <a:pPr marL="514350" indent="-514350">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Nature of True Religion from His Temple-Gate Sermon (Jer 7–9)</a:t>
            </a:r>
          </a:p>
          <a:p>
            <a:pPr marL="1076325" indent="-538163">
              <a:lnSpc>
                <a:spcPct val="107000"/>
              </a:lnSpc>
              <a:spcAft>
                <a:spcPts val="800"/>
              </a:spcAft>
              <a:buAutoNum type="arabicParenBoth"/>
              <a:tabLst>
                <a:tab pos="228600" algn="l"/>
                <a:tab pos="1076325" algn="l"/>
                <a:tab pos="1143000" algn="l"/>
                <a:tab pos="1165225"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Attendance at the house of God is no substitute for a real meeting with Him (7:1–7).</a:t>
            </a:r>
          </a:p>
          <a:p>
            <a:pPr marL="1076325" indent="-538163">
              <a:lnSpc>
                <a:spcPct val="107000"/>
              </a:lnSpc>
              <a:spcAft>
                <a:spcPts val="800"/>
              </a:spcAft>
              <a:buAutoNum type="arabicParenBoth"/>
              <a:tabLst>
                <a:tab pos="228600" algn="l"/>
                <a:tab pos="1076325" algn="l"/>
                <a:tab pos="1143000" algn="l"/>
                <a:tab pos="1165225"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Religious exercises are no substitute for obedience to the will of God (7:21–34).</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538163">
              <a:lnSpc>
                <a:spcPct val="107000"/>
              </a:lnSpc>
              <a:spcAft>
                <a:spcPts val="800"/>
              </a:spcAft>
              <a:buAutoNum type="arabicParenBoth"/>
              <a:tabLst>
                <a:tab pos="228600" algn="l"/>
                <a:tab pos="1076325" algn="l"/>
                <a:tab pos="1143000" algn="l"/>
                <a:tab pos="1165225"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Possession of the Word of God is no substitute for putting its demands into practice (8:4–12).</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76325" indent="-538163">
              <a:lnSpc>
                <a:spcPct val="107000"/>
              </a:lnSpc>
              <a:spcAft>
                <a:spcPts val="800"/>
              </a:spcAft>
              <a:buAutoNum type="arabicParenBoth"/>
              <a:tabLst>
                <a:tab pos="228600" algn="l"/>
                <a:tab pos="1076325" algn="l"/>
                <a:tab pos="1143000" algn="l"/>
                <a:tab pos="1165225"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Profound understanding of theoretical truth is no substitute for knowing the One who is Truth (9:1–26).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48694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865094" y="675971"/>
            <a:ext cx="10515600" cy="925793"/>
          </a:xfrm>
        </p:spPr>
        <p:txBody>
          <a:bodyPr>
            <a:normAutofit/>
          </a:bodyPr>
          <a:lstStyle/>
          <a:p>
            <a:pPr>
              <a:tabLst>
                <a:tab pos="717550" algn="l"/>
              </a:tabLst>
            </a:pPr>
            <a:r>
              <a:rPr lang="en-US" b="1" dirty="0">
                <a:solidFill>
                  <a:srgbClr val="FFFFCC"/>
                </a:solidFill>
                <a:latin typeface="+mn-lt"/>
              </a:rPr>
              <a:t>4.	</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Two Notes on the Message of Jeremiah</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466165" y="1506070"/>
            <a:ext cx="11313459" cy="5228851"/>
          </a:xfrm>
        </p:spPr>
        <p:txBody>
          <a:bodyPr>
            <a:normAutofit/>
          </a:bodyPr>
          <a:lstStyle/>
          <a:p>
            <a:pPr marL="447675" indent="-447675">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Nature of True Religion from His Temple-Gate Sermon (Jer 7–9)</a:t>
            </a:r>
          </a:p>
          <a:p>
            <a:pPr marL="447675" indent="-447675">
              <a:lnSpc>
                <a:spcPct val="107000"/>
              </a:lnSpc>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New Israelite Covenant (31:23–40)</a:t>
            </a:r>
          </a:p>
          <a:p>
            <a:pPr marL="447675"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Here Jeremiah’s prophecy of hope reaches its climax, a fact reinforced by the New Testament’s use of this text. </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Hebrews 8:8–12 recognizes the significance of this text for 		biblical theology by preserving the longest quotation of a First Testament text in the New Testament.</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723065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2461E-62AE-420F-92BE-117D307A0810}"/>
              </a:ext>
            </a:extLst>
          </p:cNvPr>
          <p:cNvSpPr>
            <a:spLocks noGrp="1"/>
          </p:cNvSpPr>
          <p:nvPr>
            <p:ph idx="1"/>
          </p:nvPr>
        </p:nvSpPr>
        <p:spPr>
          <a:xfrm>
            <a:off x="712694" y="999460"/>
            <a:ext cx="10515600" cy="5326912"/>
          </a:xfrm>
        </p:spPr>
        <p:txBody>
          <a:bodyPr>
            <a:normAutofit lnSpcReduction="10000"/>
          </a:bodyPr>
          <a:lstStyle/>
          <a:p>
            <a:pPr marL="76200" marR="0" indent="0" defTabSz="548640">
              <a:lnSpc>
                <a:spcPct val="110000"/>
              </a:lnSpc>
              <a:spcBef>
                <a:spcPts val="1200"/>
              </a:spcBef>
              <a:spcAft>
                <a:spcPts val="0"/>
              </a:spcAft>
              <a:buNone/>
            </a:pPr>
            <a:r>
              <a:rPr lang="en-US" sz="3200" b="1" baseline="30000" dirty="0">
                <a:solidFill>
                  <a:srgbClr val="FFFFCC"/>
                </a:solidFill>
                <a:effectLst/>
                <a:ea typeface="Times New Roman" panose="02020603050405020304" pitchFamily="18" charset="0"/>
              </a:rPr>
              <a:t>“</a:t>
            </a:r>
            <a:r>
              <a:rPr lang="en-US" sz="3200" b="1" dirty="0">
                <a:solidFill>
                  <a:srgbClr val="FFFFCC"/>
                </a:solidFill>
                <a:effectLst/>
                <a:ea typeface="Times New Roman" panose="02020603050405020304" pitchFamily="18" charset="0"/>
              </a:rPr>
              <a:t>See, the days are coming,” </a:t>
            </a:r>
          </a:p>
          <a:p>
            <a:pPr marL="76200" marR="0" indent="0" algn="r" defTabSz="548640">
              <a:lnSpc>
                <a:spcPct val="110000"/>
              </a:lnSpc>
              <a:spcBef>
                <a:spcPts val="1200"/>
              </a:spcBef>
              <a:spcAft>
                <a:spcPts val="0"/>
              </a:spcAft>
              <a:buNone/>
            </a:pPr>
            <a:r>
              <a:rPr lang="en-US" sz="3200" b="1" i="1" dirty="0">
                <a:solidFill>
                  <a:srgbClr val="FFFFCC"/>
                </a:solidFill>
                <a:effectLst/>
                <a:ea typeface="Times New Roman" panose="02020603050405020304" pitchFamily="18" charset="0"/>
              </a:rPr>
              <a:t>the declaration of YHWH</a:t>
            </a:r>
            <a:r>
              <a:rPr lang="en-US" sz="3200" b="1" dirty="0">
                <a:solidFill>
                  <a:srgbClr val="FFFFCC"/>
                </a:solidFill>
                <a:effectLst/>
                <a:ea typeface="Times New Roman" panose="02020603050405020304" pitchFamily="18" charset="0"/>
              </a:rPr>
              <a:t>,</a:t>
            </a:r>
          </a:p>
          <a:p>
            <a:pPr marL="76200" marR="0" indent="0" defTabSz="548640">
              <a:lnSpc>
                <a:spcPct val="110000"/>
              </a:lnSpc>
              <a:spcBef>
                <a:spcPts val="1200"/>
              </a:spcBef>
              <a:spcAft>
                <a:spcPts val="0"/>
              </a:spcAft>
              <a:buNone/>
            </a:pPr>
            <a:r>
              <a:rPr lang="en-US" sz="3200" b="1" dirty="0">
                <a:solidFill>
                  <a:srgbClr val="FFFFCC"/>
                </a:solidFill>
                <a:effectLst/>
                <a:ea typeface="Times New Roman" panose="02020603050405020304" pitchFamily="18" charset="0"/>
              </a:rPr>
              <a:t>“when I will make with the house of Israel and the house of Judah a new covenant; </a:t>
            </a:r>
          </a:p>
          <a:p>
            <a:pPr marL="76200" marR="0" indent="0" defTabSz="548640">
              <a:lnSpc>
                <a:spcPct val="110000"/>
              </a:lnSpc>
              <a:spcBef>
                <a:spcPts val="1200"/>
              </a:spcBef>
              <a:spcAft>
                <a:spcPts val="0"/>
              </a:spcAft>
              <a:buNone/>
            </a:pPr>
            <a:r>
              <a:rPr lang="en-US" sz="3200" b="1" dirty="0">
                <a:solidFill>
                  <a:srgbClr val="FFFFCC"/>
                </a:solidFill>
                <a:effectLst/>
                <a:ea typeface="Times New Roman" panose="02020603050405020304" pitchFamily="18" charset="0"/>
              </a:rPr>
              <a:t>not like the covenant that I made with their fathers on the day when I took them by the hand to bring them out of the land of Egypt—my covenant, which they broke, though I was their husband,” </a:t>
            </a:r>
          </a:p>
          <a:p>
            <a:pPr marL="76200" marR="0" indent="0" algn="r" defTabSz="548640">
              <a:lnSpc>
                <a:spcPct val="110000"/>
              </a:lnSpc>
              <a:spcBef>
                <a:spcPts val="1200"/>
              </a:spcBef>
              <a:spcAft>
                <a:spcPts val="0"/>
              </a:spcAft>
              <a:buNone/>
            </a:pPr>
            <a:r>
              <a:rPr lang="en-US" sz="3200" b="1" i="1" dirty="0">
                <a:solidFill>
                  <a:srgbClr val="FFFFCC"/>
                </a:solidFill>
                <a:effectLst/>
                <a:ea typeface="Times New Roman" panose="02020603050405020304" pitchFamily="18" charset="0"/>
              </a:rPr>
              <a:t>the declaration of YHWH</a:t>
            </a:r>
            <a:r>
              <a:rPr lang="en-US" sz="3200" b="1" dirty="0">
                <a:solidFill>
                  <a:srgbClr val="FFFFCC"/>
                </a:solidFill>
                <a:effectLst/>
                <a:ea typeface="Times New Roman" panose="02020603050405020304" pitchFamily="18" charset="0"/>
              </a:rPr>
              <a:t>. </a:t>
            </a:r>
          </a:p>
          <a:p>
            <a:pPr marL="76200" marR="0" indent="0" defTabSz="548640">
              <a:lnSpc>
                <a:spcPct val="110000"/>
              </a:lnSpc>
              <a:spcBef>
                <a:spcPts val="1200"/>
              </a:spcBef>
              <a:spcAft>
                <a:spcPts val="0"/>
              </a:spcAft>
              <a:buNone/>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5260369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2461E-62AE-420F-92BE-117D307A0810}"/>
              </a:ext>
            </a:extLst>
          </p:cNvPr>
          <p:cNvSpPr>
            <a:spLocks noGrp="1"/>
          </p:cNvSpPr>
          <p:nvPr>
            <p:ph idx="1"/>
          </p:nvPr>
        </p:nvSpPr>
        <p:spPr>
          <a:xfrm>
            <a:off x="838200" y="988828"/>
            <a:ext cx="10515600" cy="5664521"/>
          </a:xfrm>
        </p:spPr>
        <p:txBody>
          <a:bodyPr>
            <a:normAutofit/>
          </a:bodyPr>
          <a:lstStyle/>
          <a:p>
            <a:pPr marL="76200" marR="0" indent="0" defTabSz="548640">
              <a:lnSpc>
                <a:spcPct val="110000"/>
              </a:lnSpc>
              <a:spcBef>
                <a:spcPts val="1200"/>
              </a:spcBef>
              <a:spcAft>
                <a:spcPts val="0"/>
              </a:spcAft>
              <a:buNone/>
            </a:pPr>
            <a:r>
              <a:rPr lang="en-US" sz="3200" b="1" dirty="0">
                <a:solidFill>
                  <a:srgbClr val="FFFFCC"/>
                </a:solidFill>
                <a:effectLst/>
                <a:ea typeface="Times New Roman" panose="02020603050405020304" pitchFamily="18" charset="0"/>
              </a:rPr>
              <a:t>“But this is the covenant that I will make with the house of Israel after those days,” </a:t>
            </a:r>
          </a:p>
          <a:p>
            <a:pPr marL="76200" marR="0" indent="0" algn="r" defTabSz="548640">
              <a:lnSpc>
                <a:spcPct val="110000"/>
              </a:lnSpc>
              <a:spcBef>
                <a:spcPts val="1200"/>
              </a:spcBef>
              <a:spcAft>
                <a:spcPts val="0"/>
              </a:spcAft>
              <a:buNone/>
            </a:pPr>
            <a:r>
              <a:rPr lang="en-US" sz="3200" b="1" i="1" dirty="0">
                <a:solidFill>
                  <a:srgbClr val="FFFFCC"/>
                </a:solidFill>
                <a:effectLst/>
                <a:ea typeface="Times New Roman" panose="02020603050405020304" pitchFamily="18" charset="0"/>
              </a:rPr>
              <a:t>the declaration of YHWH</a:t>
            </a:r>
            <a:r>
              <a:rPr lang="en-US" sz="3200" b="1" dirty="0">
                <a:solidFill>
                  <a:srgbClr val="FFFFCC"/>
                </a:solidFill>
                <a:effectLst/>
                <a:ea typeface="Times New Roman" panose="02020603050405020304" pitchFamily="18" charset="0"/>
              </a:rPr>
              <a:t>:</a:t>
            </a:r>
          </a:p>
          <a:p>
            <a:pPr marL="461963" marR="0" indent="0" defTabSz="548640">
              <a:lnSpc>
                <a:spcPct val="110000"/>
              </a:lnSpc>
              <a:spcBef>
                <a:spcPts val="0"/>
              </a:spcBef>
              <a:spcAft>
                <a:spcPts val="0"/>
              </a:spcAft>
              <a:buNone/>
            </a:pPr>
            <a:r>
              <a:rPr lang="en-US" sz="3200" b="1" dirty="0">
                <a:solidFill>
                  <a:srgbClr val="FFFFCC"/>
                </a:solidFill>
                <a:effectLst/>
                <a:ea typeface="Times New Roman" panose="02020603050405020304" pitchFamily="18" charset="0"/>
              </a:rPr>
              <a:t>“I will put my Torah within them,</a:t>
            </a:r>
          </a:p>
          <a:p>
            <a:pPr marL="461963" marR="0" indent="0" defTabSz="548640">
              <a:lnSpc>
                <a:spcPct val="110000"/>
              </a:lnSpc>
              <a:spcBef>
                <a:spcPts val="0"/>
              </a:spcBef>
              <a:spcAft>
                <a:spcPts val="0"/>
              </a:spcAft>
              <a:buNone/>
            </a:pPr>
            <a:r>
              <a:rPr lang="en-US" sz="3200" b="1" dirty="0">
                <a:solidFill>
                  <a:srgbClr val="FFFFCC"/>
                </a:solidFill>
                <a:effectLst/>
                <a:ea typeface="Times New Roman" panose="02020603050405020304" pitchFamily="18" charset="0"/>
              </a:rPr>
              <a:t>and on their hearts, I will write it.</a:t>
            </a:r>
          </a:p>
          <a:p>
            <a:pPr marL="461963" marR="0" indent="0" defTabSz="548640">
              <a:lnSpc>
                <a:spcPct val="110000"/>
              </a:lnSpc>
              <a:spcBef>
                <a:spcPts val="0"/>
              </a:spcBef>
              <a:spcAft>
                <a:spcPts val="0"/>
              </a:spcAft>
              <a:buNone/>
            </a:pPr>
            <a:r>
              <a:rPr lang="en-US" sz="3200" b="1" dirty="0">
                <a:solidFill>
                  <a:srgbClr val="FFFFCC"/>
                </a:solidFill>
                <a:effectLst/>
                <a:ea typeface="Times New Roman" panose="02020603050405020304" pitchFamily="18" charset="0"/>
              </a:rPr>
              <a:t>And I will be their God,</a:t>
            </a:r>
          </a:p>
          <a:p>
            <a:pPr marL="461963" marR="0" indent="0" defTabSz="548640">
              <a:lnSpc>
                <a:spcPct val="110000"/>
              </a:lnSpc>
              <a:spcBef>
                <a:spcPts val="0"/>
              </a:spcBef>
              <a:spcAft>
                <a:spcPts val="0"/>
              </a:spcAft>
              <a:buNone/>
            </a:pPr>
            <a:r>
              <a:rPr lang="en-US" sz="3200" b="1" dirty="0">
                <a:solidFill>
                  <a:srgbClr val="FFFFCC"/>
                </a:solidFill>
                <a:effectLst/>
                <a:ea typeface="Times New Roman" panose="02020603050405020304" pitchFamily="18" charset="0"/>
              </a:rPr>
              <a:t>and they will be my people.</a:t>
            </a:r>
          </a:p>
          <a:p>
            <a:pPr marL="461963" marR="0" indent="0" defTabSz="548640">
              <a:lnSpc>
                <a:spcPct val="110000"/>
              </a:lnSpc>
              <a:spcBef>
                <a:spcPts val="0"/>
              </a:spcBef>
              <a:spcAft>
                <a:spcPts val="0"/>
              </a:spcAft>
              <a:buNone/>
            </a:pPr>
            <a:r>
              <a:rPr lang="en-US" sz="3200" b="1" dirty="0">
                <a:solidFill>
                  <a:srgbClr val="FFFFCC"/>
                </a:solidFill>
                <a:effectLst/>
                <a:ea typeface="Times New Roman" panose="02020603050405020304" pitchFamily="18" charset="0"/>
              </a:rPr>
              <a:t>And no longer will they each teach their neighbor</a:t>
            </a:r>
          </a:p>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and each their brother,</a:t>
            </a:r>
          </a:p>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saying, ‘Know YHWH,’</a:t>
            </a:r>
          </a:p>
          <a:p>
            <a:pPr marL="461963" marR="0" indent="0" defTabSz="548640">
              <a:lnSpc>
                <a:spcPct val="110000"/>
              </a:lnSpc>
              <a:spcBef>
                <a:spcPts val="0"/>
              </a:spcBef>
              <a:spcAft>
                <a:spcPts val="0"/>
              </a:spcAft>
              <a:buNone/>
              <a:tabLst>
                <a:tab pos="762000" algn="l"/>
                <a:tab pos="1066800" algn="l"/>
                <a:tab pos="1371600" algn="l"/>
              </a:tabLst>
            </a:pPr>
            <a:endParaRPr lang="en-US" sz="3200" b="1" dirty="0">
              <a:solidFill>
                <a:srgbClr val="FFFF99"/>
              </a:solidFill>
              <a:effectLst/>
              <a:ea typeface="Times New Roman" panose="02020603050405020304" pitchFamily="18" charset="0"/>
            </a:endParaRPr>
          </a:p>
        </p:txBody>
      </p:sp>
    </p:spTree>
    <p:extLst>
      <p:ext uri="{BB962C8B-B14F-4D97-AF65-F5344CB8AC3E}">
        <p14:creationId xmlns:p14="http://schemas.microsoft.com/office/powerpoint/2010/main" val="8276916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2461E-62AE-420F-92BE-117D307A0810}"/>
              </a:ext>
            </a:extLst>
          </p:cNvPr>
          <p:cNvSpPr>
            <a:spLocks noGrp="1"/>
          </p:cNvSpPr>
          <p:nvPr>
            <p:ph idx="1"/>
          </p:nvPr>
        </p:nvSpPr>
        <p:spPr>
          <a:xfrm>
            <a:off x="838200" y="1105785"/>
            <a:ext cx="10515600" cy="5547563"/>
          </a:xfrm>
        </p:spPr>
        <p:txBody>
          <a:bodyPr>
            <a:normAutofit/>
          </a:bodyPr>
          <a:lstStyle/>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because they will all know me,</a:t>
            </a:r>
          </a:p>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from the least of them to the greatest,” </a:t>
            </a:r>
          </a:p>
          <a:p>
            <a:pPr marL="461963" marR="0" indent="0" defTabSz="548640">
              <a:lnSpc>
                <a:spcPct val="110000"/>
              </a:lnSpc>
              <a:spcBef>
                <a:spcPts val="0"/>
              </a:spcBef>
              <a:spcAft>
                <a:spcPts val="0"/>
              </a:spcAft>
              <a:buNone/>
              <a:tabLst>
                <a:tab pos="762000" algn="l"/>
                <a:tab pos="1066800" algn="l"/>
                <a:tab pos="1371600" algn="l"/>
              </a:tabLst>
            </a:pPr>
            <a:r>
              <a:rPr lang="en-US" sz="3200" b="1" i="1" dirty="0">
                <a:solidFill>
                  <a:srgbClr val="FFFFCC"/>
                </a:solidFill>
                <a:ea typeface="Times New Roman" panose="02020603050405020304" pitchFamily="18" charset="0"/>
              </a:rPr>
              <a:t>								     </a:t>
            </a:r>
            <a:r>
              <a:rPr lang="en-US" sz="3200" b="1" i="1" dirty="0">
                <a:solidFill>
                  <a:srgbClr val="FFFFCC"/>
                </a:solidFill>
                <a:effectLst/>
                <a:ea typeface="Times New Roman" panose="02020603050405020304" pitchFamily="18" charset="0"/>
              </a:rPr>
              <a:t>the declaration of YHWH</a:t>
            </a:r>
            <a:r>
              <a:rPr lang="en-US" sz="3200" b="1" dirty="0">
                <a:solidFill>
                  <a:srgbClr val="FFFFCC"/>
                </a:solidFill>
                <a:effectLst/>
                <a:ea typeface="Times New Roman" panose="02020603050405020304" pitchFamily="18" charset="0"/>
              </a:rPr>
              <a:t>.</a:t>
            </a:r>
          </a:p>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“For I will forgive their iniquity,</a:t>
            </a:r>
          </a:p>
          <a:p>
            <a:pPr marL="461963" marR="0" indent="0" defTabSz="548640">
              <a:lnSpc>
                <a:spcPct val="110000"/>
              </a:lnSpc>
              <a:spcBef>
                <a:spcPts val="0"/>
              </a:spcBef>
              <a:spcAft>
                <a:spcPts val="0"/>
              </a:spcAft>
              <a:buNone/>
              <a:tabLst>
                <a:tab pos="762000" algn="l"/>
                <a:tab pos="1066800" algn="l"/>
                <a:tab pos="1371600" algn="l"/>
              </a:tabLst>
            </a:pPr>
            <a:r>
              <a:rPr lang="en-US" sz="3200" b="1" dirty="0">
                <a:solidFill>
                  <a:srgbClr val="FFFFCC"/>
                </a:solidFill>
                <a:effectLst/>
                <a:ea typeface="Times New Roman" panose="02020603050405020304" pitchFamily="18" charset="0"/>
              </a:rPr>
              <a:t>and their sin I will remember no more.”</a:t>
            </a:r>
          </a:p>
          <a:p>
            <a:pPr marL="461963" marR="0" indent="0" defTabSz="548640">
              <a:lnSpc>
                <a:spcPct val="110000"/>
              </a:lnSpc>
              <a:spcBef>
                <a:spcPts val="0"/>
              </a:spcBef>
              <a:spcAft>
                <a:spcPts val="0"/>
              </a:spcAft>
              <a:buNone/>
              <a:tabLst>
                <a:tab pos="762000" algn="l"/>
                <a:tab pos="1066800" algn="l"/>
                <a:tab pos="1371600" algn="l"/>
              </a:tabLst>
            </a:pPr>
            <a:endParaRPr lang="en-US" sz="3200" b="1" dirty="0">
              <a:solidFill>
                <a:srgbClr val="FFFFCC"/>
              </a:solidFill>
              <a:ea typeface="Times New Roman" panose="02020603050405020304" pitchFamily="18" charset="0"/>
            </a:endParaRPr>
          </a:p>
          <a:p>
            <a:pPr marL="461963" indent="0" defTabSz="548640">
              <a:lnSpc>
                <a:spcPct val="110000"/>
              </a:lnSpc>
              <a:spcBef>
                <a:spcPts val="0"/>
              </a:spcBef>
              <a:buNone/>
              <a:tabLst>
                <a:tab pos="762000" algn="l"/>
                <a:tab pos="1066800" algn="l"/>
                <a:tab pos="1371600" algn="l"/>
              </a:tabLst>
            </a:pPr>
            <a:r>
              <a:rPr lang="en-GB" sz="3200" b="1" i="0" u="none" strike="noStrike" baseline="30000" dirty="0">
                <a:solidFill>
                  <a:srgbClr val="FFFFCC"/>
                </a:solidFill>
                <a:cs typeface="SBL BibLit" panose="02000000000000000000" pitchFamily="2" charset="-79"/>
              </a:rPr>
              <a:t>35</a:t>
            </a:r>
            <a:r>
              <a:rPr lang="en-GB" sz="3200" b="1" i="0" u="none" strike="noStrike" baseline="0" dirty="0">
                <a:solidFill>
                  <a:srgbClr val="FFFFCC"/>
                </a:solidFill>
                <a:cs typeface="SBL BibLit" panose="02000000000000000000" pitchFamily="2" charset="-79"/>
              </a:rPr>
              <a:t> Thus has YHWH declared, the One who established the sun for light by day, the laws of moon and stars for light by night, who stirs up the sea into roaring waves, whose name is YHWH of Hosts:</a:t>
            </a:r>
          </a:p>
        </p:txBody>
      </p:sp>
    </p:spTree>
    <p:extLst>
      <p:ext uri="{BB962C8B-B14F-4D97-AF65-F5344CB8AC3E}">
        <p14:creationId xmlns:p14="http://schemas.microsoft.com/office/powerpoint/2010/main" val="31864804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3BED6C-93B6-473A-91C0-43BAC11C92D3}"/>
              </a:ext>
            </a:extLst>
          </p:cNvPr>
          <p:cNvSpPr>
            <a:spLocks noGrp="1"/>
          </p:cNvSpPr>
          <p:nvPr>
            <p:ph idx="1"/>
          </p:nvPr>
        </p:nvSpPr>
        <p:spPr>
          <a:xfrm>
            <a:off x="618565" y="1105786"/>
            <a:ext cx="10936941" cy="5680495"/>
          </a:xfrm>
        </p:spPr>
        <p:txBody>
          <a:bodyPr>
            <a:normAutofit/>
          </a:bodyPr>
          <a:lstStyle/>
          <a:p>
            <a:pPr marL="0" indent="0" algn="l" defTabSz="548640" rtl="0">
              <a:lnSpc>
                <a:spcPct val="120000"/>
              </a:lnSpc>
              <a:spcBef>
                <a:spcPts val="0"/>
              </a:spcBef>
              <a:spcAft>
                <a:spcPts val="600"/>
              </a:spcAft>
              <a:buNone/>
            </a:pPr>
            <a:r>
              <a:rPr lang="en-GB" sz="3200" b="1" i="0" u="none" strike="noStrike" baseline="30000" dirty="0">
                <a:solidFill>
                  <a:srgbClr val="FFFFCC"/>
                </a:solidFill>
                <a:cs typeface="SBL BibLit" panose="02000000000000000000" pitchFamily="2" charset="-79"/>
              </a:rPr>
              <a:t>36</a:t>
            </a:r>
            <a:r>
              <a:rPr lang="en-GB" sz="3200" b="1" i="0" u="none" strike="noStrike" baseline="0" dirty="0">
                <a:solidFill>
                  <a:srgbClr val="FFFFCC"/>
                </a:solidFill>
                <a:cs typeface="SBL BibLit" panose="02000000000000000000" pitchFamily="2" charset="-79"/>
              </a:rPr>
              <a:t> If these </a:t>
            </a:r>
            <a:r>
              <a:rPr lang="en-US" sz="3200" b="1" i="0" u="none" strike="noStrike" baseline="0" dirty="0">
                <a:solidFill>
                  <a:srgbClr val="FFFFCC"/>
                </a:solidFill>
                <a:cs typeface="SBL BibLit" panose="02000000000000000000" pitchFamily="2" charset="-79"/>
              </a:rPr>
              <a:t>ordinances (</a:t>
            </a:r>
            <a:r>
              <a:rPr lang="he-IL" sz="3200" b="1" i="0" u="none" strike="noStrike" baseline="0" dirty="0">
                <a:solidFill>
                  <a:srgbClr val="FFFFCC"/>
                </a:solidFill>
                <a:cs typeface="SBL BibLit" panose="02000000000000000000" pitchFamily="2" charset="-79"/>
              </a:rPr>
              <a:t>הַחֻקֹּי</a:t>
            </a:r>
            <a:r>
              <a:rPr lang="en-US" sz="3200" b="1" i="0" u="none" strike="noStrike" baseline="0" dirty="0">
                <a:solidFill>
                  <a:srgbClr val="FFFFCC"/>
                </a:solidFill>
                <a:cs typeface="SBL BibLit" panose="02000000000000000000" pitchFamily="2" charset="-79"/>
              </a:rPr>
              <a:t>ם) </a:t>
            </a:r>
            <a:r>
              <a:rPr lang="en-GB" sz="3200" b="1" i="0" u="none" strike="noStrike" baseline="0" dirty="0">
                <a:solidFill>
                  <a:srgbClr val="FFFFCC"/>
                </a:solidFill>
                <a:cs typeface="SBL BibLit" panose="02000000000000000000" pitchFamily="2" charset="-79"/>
              </a:rPr>
              <a:t>should ever be annulled by me—</a:t>
            </a:r>
            <a:r>
              <a:rPr lang="en-GB" sz="3200" b="1" dirty="0">
                <a:solidFill>
                  <a:srgbClr val="FFFFCC"/>
                </a:solidFill>
                <a:cs typeface="SBL BibLit" panose="02000000000000000000" pitchFamily="2" charset="-79"/>
              </a:rPr>
              <a:t>the declaration of YHWH</a:t>
            </a:r>
            <a:r>
              <a:rPr lang="en-GB" sz="3200" b="1" i="0" u="none" strike="noStrike" baseline="0" dirty="0">
                <a:solidFill>
                  <a:srgbClr val="FFFFCC"/>
                </a:solidFill>
                <a:cs typeface="SBL BibLit" panose="02000000000000000000" pitchFamily="2" charset="-79"/>
              </a:rPr>
              <a:t>—Only then would the offspring of Israel cease to be a nation before me for all time.</a:t>
            </a:r>
          </a:p>
          <a:p>
            <a:pPr marL="0" indent="0">
              <a:lnSpc>
                <a:spcPct val="120000"/>
              </a:lnSpc>
              <a:spcBef>
                <a:spcPts val="0"/>
              </a:spcBef>
              <a:spcAft>
                <a:spcPts val="600"/>
              </a:spcAft>
              <a:buNone/>
            </a:pPr>
            <a:r>
              <a:rPr lang="en-US" sz="3200" b="1" baseline="30000" dirty="0">
                <a:solidFill>
                  <a:srgbClr val="FFFFCC"/>
                </a:solidFill>
              </a:rPr>
              <a:t>37</a:t>
            </a:r>
            <a:r>
              <a:rPr lang="en-US" sz="3200" b="1" dirty="0">
                <a:solidFill>
                  <a:srgbClr val="FFFFCC"/>
                </a:solidFill>
              </a:rPr>
              <a:t> This is what YHWH says: "Just as the heavens cannot be measured and the foundations of the earth cannot be explored, so I will not consider casting them away for the evil they have done. I am YHWH, I have spoken!</a:t>
            </a:r>
          </a:p>
        </p:txBody>
      </p:sp>
    </p:spTree>
    <p:extLst>
      <p:ext uri="{BB962C8B-B14F-4D97-AF65-F5344CB8AC3E}">
        <p14:creationId xmlns:p14="http://schemas.microsoft.com/office/powerpoint/2010/main" val="14573389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3BED6C-93B6-473A-91C0-43BAC11C92D3}"/>
              </a:ext>
            </a:extLst>
          </p:cNvPr>
          <p:cNvSpPr>
            <a:spLocks noGrp="1"/>
          </p:cNvSpPr>
          <p:nvPr>
            <p:ph idx="1"/>
          </p:nvPr>
        </p:nvSpPr>
        <p:spPr>
          <a:xfrm>
            <a:off x="618565" y="1084520"/>
            <a:ext cx="10936941" cy="5701761"/>
          </a:xfrm>
        </p:spPr>
        <p:txBody>
          <a:bodyPr>
            <a:normAutofit lnSpcReduction="10000"/>
          </a:bodyPr>
          <a:lstStyle/>
          <a:p>
            <a:pPr marL="0" indent="0">
              <a:lnSpc>
                <a:spcPct val="120000"/>
              </a:lnSpc>
              <a:spcBef>
                <a:spcPts val="0"/>
              </a:spcBef>
              <a:spcAft>
                <a:spcPts val="600"/>
              </a:spcAft>
              <a:buNone/>
            </a:pPr>
            <a:r>
              <a:rPr lang="en-US" sz="3200" b="1" baseline="30000" dirty="0">
                <a:solidFill>
                  <a:srgbClr val="FFFFCC"/>
                </a:solidFill>
              </a:rPr>
              <a:t>38</a:t>
            </a:r>
            <a:r>
              <a:rPr lang="en-US" sz="3200" b="1" dirty="0">
                <a:solidFill>
                  <a:srgbClr val="FFFFCC"/>
                </a:solidFill>
              </a:rPr>
              <a:t> "The day is coming," says the LORD, "when all Jerusalem will be rebuilt for me, from the Tower of </a:t>
            </a:r>
            <a:r>
              <a:rPr lang="en-US" sz="3200" b="1" dirty="0" err="1">
                <a:solidFill>
                  <a:srgbClr val="FFFFCC"/>
                </a:solidFill>
              </a:rPr>
              <a:t>Hananel</a:t>
            </a:r>
            <a:r>
              <a:rPr lang="en-US" sz="3200" b="1" dirty="0">
                <a:solidFill>
                  <a:srgbClr val="FFFFCC"/>
                </a:solidFill>
              </a:rPr>
              <a:t> to the Corner Gate.</a:t>
            </a:r>
          </a:p>
          <a:p>
            <a:pPr marL="0" indent="0">
              <a:lnSpc>
                <a:spcPct val="120000"/>
              </a:lnSpc>
              <a:spcBef>
                <a:spcPts val="0"/>
              </a:spcBef>
              <a:spcAft>
                <a:spcPts val="600"/>
              </a:spcAft>
              <a:buNone/>
            </a:pPr>
            <a:r>
              <a:rPr lang="en-US" sz="3200" b="1" baseline="30000" dirty="0">
                <a:solidFill>
                  <a:srgbClr val="FFFFCC"/>
                </a:solidFill>
              </a:rPr>
              <a:t>39</a:t>
            </a:r>
            <a:r>
              <a:rPr lang="en-US" sz="3200" b="1" dirty="0">
                <a:solidFill>
                  <a:srgbClr val="FFFFCC"/>
                </a:solidFill>
              </a:rPr>
              <a:t> A measuring line will be stretched out over the hill of </a:t>
            </a:r>
            <a:r>
              <a:rPr lang="en-US" sz="3200" b="1" dirty="0" err="1">
                <a:solidFill>
                  <a:srgbClr val="FFFFCC"/>
                </a:solidFill>
              </a:rPr>
              <a:t>Gareb</a:t>
            </a:r>
            <a:r>
              <a:rPr lang="en-US" sz="3200" b="1" dirty="0">
                <a:solidFill>
                  <a:srgbClr val="FFFFCC"/>
                </a:solidFill>
              </a:rPr>
              <a:t> and across to </a:t>
            </a:r>
            <a:r>
              <a:rPr lang="en-US" sz="3200" b="1" dirty="0" err="1">
                <a:solidFill>
                  <a:srgbClr val="FFFFCC"/>
                </a:solidFill>
              </a:rPr>
              <a:t>Goah</a:t>
            </a:r>
            <a:r>
              <a:rPr lang="en-US" sz="3200" b="1" dirty="0">
                <a:solidFill>
                  <a:srgbClr val="FFFFCC"/>
                </a:solidFill>
              </a:rPr>
              <a:t>.</a:t>
            </a:r>
          </a:p>
          <a:p>
            <a:pPr marL="0" indent="0">
              <a:lnSpc>
                <a:spcPct val="120000"/>
              </a:lnSpc>
              <a:spcBef>
                <a:spcPts val="0"/>
              </a:spcBef>
              <a:spcAft>
                <a:spcPts val="600"/>
              </a:spcAft>
              <a:buNone/>
            </a:pPr>
            <a:r>
              <a:rPr lang="en-US" sz="3200" b="1" baseline="30000" dirty="0">
                <a:solidFill>
                  <a:srgbClr val="FFFFCC"/>
                </a:solidFill>
              </a:rPr>
              <a:t>40</a:t>
            </a:r>
            <a:r>
              <a:rPr lang="en-US" sz="3200" b="1" dirty="0">
                <a:solidFill>
                  <a:srgbClr val="FFFFCC"/>
                </a:solidFill>
              </a:rPr>
              <a:t> And the entire area -- including the graveyard and ash dump in the valley, and all the fields out to the Kidron Valley on the east as far as the Horse Gate -- will be holy to the LORD. The city will never again be captured or destroyed." (Jer 31:37–40 NLT)</a:t>
            </a:r>
          </a:p>
        </p:txBody>
      </p:sp>
    </p:spTree>
    <p:extLst>
      <p:ext uri="{BB962C8B-B14F-4D97-AF65-F5344CB8AC3E}">
        <p14:creationId xmlns:p14="http://schemas.microsoft.com/office/powerpoint/2010/main" val="23560715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838200" y="517525"/>
            <a:ext cx="10515600" cy="925793"/>
          </a:xfrm>
        </p:spPr>
        <p:txBody>
          <a:bodyPr>
            <a:normAutofit/>
          </a:bodyPr>
          <a:lstStyle/>
          <a:p>
            <a:pPr>
              <a:tabLst>
                <a:tab pos="717550" algn="l"/>
              </a:tabLst>
            </a:pPr>
            <a:r>
              <a:rPr lang="en-US" sz="3200" b="1" dirty="0">
                <a:solidFill>
                  <a:srgbClr val="FFFFCC"/>
                </a:solidFill>
                <a:latin typeface="+mn-lt"/>
              </a:rPr>
              <a:t>1.	A Broad Outline of Jeremiah 31:23–40</a:t>
            </a: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1362635" y="1972235"/>
            <a:ext cx="10416989" cy="4078941"/>
          </a:xfrm>
        </p:spPr>
        <p:txBody>
          <a:bodyPr>
            <a:normAutofit lnSpcReduction="10000"/>
          </a:bodyPr>
          <a:lstStyle/>
          <a:p>
            <a:pPr marL="514350" indent="-514350">
              <a:lnSpc>
                <a:spcPct val="107000"/>
              </a:lnSpc>
              <a:spcAft>
                <a:spcPts val="800"/>
              </a:spcAft>
              <a:buAutoNum type="alphaL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Re-establishment and Blessing of Judah: The Pastoral Image (31:23–26)</a:t>
            </a:r>
          </a:p>
          <a:p>
            <a:pPr marL="514350" indent="-514350">
              <a:lnSpc>
                <a:spcPct val="107000"/>
              </a:lnSpc>
              <a:spcAft>
                <a:spcPts val="800"/>
              </a:spcAft>
              <a:buAutoNum type="alphaL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Renovation of Israel and Judah: The Horticultural Image (31:27–30)</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indent="-514350">
              <a:lnSpc>
                <a:spcPct val="107000"/>
              </a:lnSpc>
              <a:spcAft>
                <a:spcPts val="800"/>
              </a:spcAft>
              <a:buAutoNum type="alphaL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Renewal of the Ancient Israelite Covenant (31:31–40)</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693322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614084" y="594663"/>
            <a:ext cx="10914529" cy="925793"/>
          </a:xfrm>
        </p:spPr>
        <p:txBody>
          <a:bodyPr>
            <a:normAutofit/>
          </a:bodyPr>
          <a:lstStyle/>
          <a:p>
            <a:pPr>
              <a:tabLst>
                <a:tab pos="538163" algn="l"/>
              </a:tabLst>
            </a:pPr>
            <a:r>
              <a:rPr lang="en-US" sz="3200" b="1" dirty="0">
                <a:solidFill>
                  <a:srgbClr val="FFFFCC"/>
                </a:solidFill>
                <a:latin typeface="+mn-lt"/>
              </a:rPr>
              <a:t>2.	The Divine Nature of the “New Israelite Covenant”</a:t>
            </a: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753035" y="1520456"/>
            <a:ext cx="11026589" cy="5214465"/>
          </a:xfrm>
        </p:spPr>
        <p:txBody>
          <a:bodyPr>
            <a:noAutofit/>
          </a:bodyPr>
          <a:lstStyle/>
          <a:p>
            <a:pPr marL="514350" indent="-514350">
              <a:lnSpc>
                <a:spcPct val="12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Divine Timing: “Days are coming”</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indent="-514350">
              <a:lnSpc>
                <a:spcPct val="12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Divine Initiation: “Thus has YHWH declared”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indent="-514350">
              <a:lnSpc>
                <a:spcPct val="12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Divine Action: “I will cut a covenant”</a:t>
            </a:r>
          </a:p>
          <a:p>
            <a:pPr marL="514350" indent="-514350">
              <a:lnSpc>
                <a:spcPct val="12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Divine Description: “New”</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38163" indent="0">
              <a:lnSpc>
                <a:spcPct val="120000"/>
              </a:lnSpc>
              <a:spcBef>
                <a:spcPts val="0"/>
              </a:spcBef>
              <a:spcAft>
                <a:spcPts val="600"/>
              </a:spcAft>
              <a:buNone/>
              <a:tabLst>
                <a:tab pos="228600" algn="l"/>
                <a:tab pos="457200" algn="l"/>
                <a:tab pos="538163"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Elsewhere this covenant is called “the eternal covenant” (Jer 32:40; 50:5; Ezek 16:60; 37:26; Isa 24:5; 55:3; 61:8) and “the covenant of peace” (Isa 54:10; Ezek 34:25; 37:26)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617039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6F1B4-A4C1-BFEC-8F02-D314C2C1313E}"/>
              </a:ext>
            </a:extLst>
          </p:cNvPr>
          <p:cNvSpPr>
            <a:spLocks noGrp="1"/>
          </p:cNvSpPr>
          <p:nvPr>
            <p:ph type="title"/>
          </p:nvPr>
        </p:nvSpPr>
        <p:spPr>
          <a:xfrm>
            <a:off x="523289" y="941786"/>
            <a:ext cx="10914529" cy="827182"/>
          </a:xfrm>
        </p:spPr>
        <p:txBody>
          <a:bodyPr>
            <a:normAutofit/>
          </a:bodyPr>
          <a:lstStyle/>
          <a:p>
            <a:pPr>
              <a:tabLst>
                <a:tab pos="538163" algn="l"/>
              </a:tabLst>
            </a:pPr>
            <a:r>
              <a:rPr lang="en-US" sz="3200" b="1" dirty="0">
                <a:solidFill>
                  <a:srgbClr val="FFFFCC"/>
                </a:solidFill>
                <a:latin typeface="+mn-lt"/>
              </a:rPr>
              <a:t>2.	The Divine Nature of the “New Israelite Covenant”</a:t>
            </a:r>
          </a:p>
        </p:txBody>
      </p:sp>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1120587" y="1860698"/>
            <a:ext cx="10659037" cy="4874224"/>
          </a:xfrm>
        </p:spPr>
        <p:txBody>
          <a:bodyPr>
            <a:noAutofit/>
          </a:bodyPr>
          <a:lstStyle/>
          <a:p>
            <a:pPr marL="514350" indent="-514350">
              <a:lnSpc>
                <a:spcPct val="120000"/>
              </a:lnSpc>
              <a:spcBef>
                <a:spcPts val="0"/>
              </a:spcBef>
              <a:spcAft>
                <a:spcPts val="600"/>
              </a:spcAft>
              <a:buAutoNum type="alphaLcPeriod" startAt="5"/>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Divine Terms</a:t>
            </a: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Internalization of the Torah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Renewal of the Covenant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Universal Knowledge of YHWH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Forgiveness of Sin</a:t>
            </a: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 	The Divine Guarantee (31:35–37)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600"/>
              </a:spcAft>
              <a:buNone/>
              <a:tabLst>
                <a:tab pos="179388" algn="l"/>
                <a:tab pos="457200" algn="l"/>
                <a:tab pos="896938"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 what’s new here?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2238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600" y="1075764"/>
            <a:ext cx="10744200" cy="5226423"/>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situation was understandably insulting to Babylonian pride, and anti-Assyrian agitation flared up repeatedly.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 important Chaldean sheikh, a contemporary of Hezekiah of Jerusalem (2 Kgs 20:12; Isa 39:1)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Merodach-Baladin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launched the most significant challenge.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the Assyrians prevailed and in 689 BC Sennacherib inflicted the ultimate indignity upon Babylon, the Holy City, dragging off the statue of her patron deity, Marduk, and razing the town.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077491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502025" y="582706"/>
            <a:ext cx="11474822" cy="615221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Nothing from God’s perspective!</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differences lie in the people: the covenant that he made with the fathers they broke, even though YHWH had been faithful to them. Not so with this one. As in vv. 21–22 YHWH looks forward to a new day when Israel will finally embrace Him!</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With the bond of commitment from both sides it will be indissoluble. But there is no freedom from the Torah in the new covenant; on the contrary, there is finally freedom and joy in living according to the Torah. </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103401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13892B-C8E0-7E73-53FC-2EE31DE2FFDD}"/>
              </a:ext>
            </a:extLst>
          </p:cNvPr>
          <p:cNvSpPr>
            <a:spLocks noGrp="1"/>
          </p:cNvSpPr>
          <p:nvPr>
            <p:ph idx="1"/>
          </p:nvPr>
        </p:nvSpPr>
        <p:spPr>
          <a:xfrm>
            <a:off x="654424" y="788894"/>
            <a:ext cx="11089342" cy="594602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Compare references to the circumcision of the heart as a metaphor for the internalization of faith in Jer 4:4; Deut 10:16; 30:96. For other expressions of this see Ps 19, 119; 51:12; 40:8; Prov 3:1–3; 7:3. The purpose of the covenant is to establish relationship (cf. Lev 26:12; Exod 29:45; 2 Cor 6:16; Rev 21:3).</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091325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EDDA70-F9BF-48D9-A4B3-986EC2F55068}"/>
              </a:ext>
            </a:extLst>
          </p:cNvPr>
          <p:cNvSpPr>
            <a:spLocks noGrp="1"/>
          </p:cNvSpPr>
          <p:nvPr>
            <p:ph idx="1"/>
          </p:nvPr>
        </p:nvSpPr>
        <p:spPr>
          <a:xfrm>
            <a:off x="615821" y="1180213"/>
            <a:ext cx="11103428" cy="5342505"/>
          </a:xfrm>
        </p:spPr>
        <p:txBody>
          <a:bodyPr>
            <a:normAutofit lnSpcReduction="10000"/>
          </a:bodyPr>
          <a:lstStyle/>
          <a:p>
            <a:pPr marL="514350" indent="-514350" defTabSz="548640">
              <a:lnSpc>
                <a:spcPct val="110000"/>
              </a:lnSpc>
              <a:spcBef>
                <a:spcPts val="0"/>
              </a:spcBef>
              <a:buAutoNum type="arabicPeriod" startAt="3"/>
            </a:pPr>
            <a:r>
              <a:rPr lang="en-US" sz="3400" b="1" dirty="0">
                <a:solidFill>
                  <a:srgbClr val="FFFFCC"/>
                </a:solidFill>
                <a:effectLst/>
                <a:ea typeface="MS Gothic" panose="020B0609070205080204" pitchFamily="49" charset="-128"/>
              </a:rPr>
              <a:t>The Significance of the “New/Renewed Covenant</a:t>
            </a:r>
          </a:p>
          <a:p>
            <a:pPr marL="0" indent="0" defTabSz="548640">
              <a:lnSpc>
                <a:spcPct val="110000"/>
              </a:lnSpc>
              <a:spcBef>
                <a:spcPts val="0"/>
              </a:spcBef>
              <a:buNone/>
            </a:pPr>
            <a:r>
              <a:rPr lang="en-US" sz="3400" b="1" dirty="0">
                <a:solidFill>
                  <a:srgbClr val="FFFFCC"/>
                </a:solidFill>
                <a:effectLst/>
                <a:ea typeface="MS Gothic" panose="020B0609070205080204" pitchFamily="49" charset="-128"/>
              </a:rPr>
              <a:t>With this glorious utterance, YHWH appealed to the certainty of the cosmic order (Gen 8:22; 9:9–17) as an analogical guarantee of the certainty and irrevocability of the new Israelite covenant—</a:t>
            </a:r>
          </a:p>
          <a:p>
            <a:pPr marL="0" indent="0" defTabSz="548640">
              <a:lnSpc>
                <a:spcPct val="110000"/>
              </a:lnSpc>
              <a:spcBef>
                <a:spcPts val="0"/>
              </a:spcBef>
              <a:buNone/>
            </a:pPr>
            <a:r>
              <a:rPr lang="en-US" sz="3400" b="1" dirty="0">
                <a:solidFill>
                  <a:srgbClr val="FFFFCC"/>
                </a:solidFill>
                <a:effectLst/>
                <a:ea typeface="MS Gothic" panose="020B0609070205080204" pitchFamily="49" charset="-128"/>
              </a:rPr>
              <a:t>that is, his covenant with Abraham and his descendants. </a:t>
            </a:r>
          </a:p>
          <a:p>
            <a:pPr marL="0" indent="0" defTabSz="548640">
              <a:lnSpc>
                <a:spcPct val="110000"/>
              </a:lnSpc>
              <a:spcBef>
                <a:spcPts val="0"/>
              </a:spcBef>
              <a:buNone/>
            </a:pPr>
            <a:r>
              <a:rPr lang="en-US" sz="3400" b="1" dirty="0">
                <a:solidFill>
                  <a:srgbClr val="FFFFCC"/>
                </a:solidFill>
                <a:effectLst/>
                <a:ea typeface="MS Gothic" panose="020B0609070205080204" pitchFamily="49" charset="-128"/>
              </a:rPr>
              <a:t>As if he anticipated later tendencies to spiritualize and universalize the “new covenant,” Jeremiah explicitly linked the irrevocability of YHWH’s commitment to Israel with the fixed order of the universe (Jer 31:35–36).</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3367186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7553A-4F74-0197-4FD1-DD7853046ED3}"/>
              </a:ext>
            </a:extLst>
          </p:cNvPr>
          <p:cNvSpPr>
            <a:spLocks noGrp="1"/>
          </p:cNvSpPr>
          <p:nvPr>
            <p:ph type="title"/>
          </p:nvPr>
        </p:nvSpPr>
        <p:spPr>
          <a:xfrm>
            <a:off x="838200" y="779795"/>
            <a:ext cx="10515600" cy="629957"/>
          </a:xfrm>
        </p:spPr>
        <p:txBody>
          <a:bodyPr>
            <a:normAutofit/>
          </a:bodyPr>
          <a:lstStyle/>
          <a:p>
            <a:r>
              <a:rPr lang="en-US" sz="3600" b="1" dirty="0">
                <a:solidFill>
                  <a:srgbClr val="FFFFCC"/>
                </a:solidFill>
                <a:latin typeface="+mn-lt"/>
              </a:rPr>
              <a:t>Summary Significance</a:t>
            </a:r>
          </a:p>
        </p:txBody>
      </p:sp>
      <p:sp>
        <p:nvSpPr>
          <p:cNvPr id="3" name="Content Placeholder 2">
            <a:extLst>
              <a:ext uri="{FF2B5EF4-FFF2-40B4-BE49-F238E27FC236}">
                <a16:creationId xmlns:a16="http://schemas.microsoft.com/office/drawing/2014/main" id="{8AC69C0A-57D7-4F74-2A3B-DDC99226DD8A}"/>
              </a:ext>
            </a:extLst>
          </p:cNvPr>
          <p:cNvSpPr>
            <a:spLocks noGrp="1"/>
          </p:cNvSpPr>
          <p:nvPr>
            <p:ph idx="1"/>
          </p:nvPr>
        </p:nvSpPr>
        <p:spPr>
          <a:xfrm>
            <a:off x="838200" y="1637414"/>
            <a:ext cx="10515600" cy="4539549"/>
          </a:xfrm>
        </p:spPr>
        <p:txBody>
          <a:bodyPr>
            <a:normAutofit fontScale="92500" lnSpcReduction="200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Significance of the New Covenant.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New Covenant is graciously initiated by God.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b.	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New Covenant results in obedience to the will of God.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New Covenant establishes a new relationship with God.</a:t>
            </a:r>
          </a:p>
          <a:p>
            <a:pPr marL="717550" indent="-71755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New Covenant results in the universal knowledge of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The New Covenant results in moral cleansing.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covenant relationship without any of these was an absurdity in the First Testament and it remains so in the New.</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6670354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D6D30-FA5E-17D8-B82A-F77760885D44}"/>
              </a:ext>
            </a:extLst>
          </p:cNvPr>
          <p:cNvSpPr>
            <a:spLocks noGrp="1"/>
          </p:cNvSpPr>
          <p:nvPr>
            <p:ph type="title"/>
          </p:nvPr>
        </p:nvSpPr>
        <p:spPr>
          <a:xfrm>
            <a:off x="838200" y="178415"/>
            <a:ext cx="10515600" cy="502622"/>
          </a:xfrm>
        </p:spPr>
        <p:txBody>
          <a:bodyPr>
            <a:noAutofit/>
          </a:bodyPr>
          <a:lstStyle/>
          <a:p>
            <a:pPr algn="ctr"/>
            <a:r>
              <a:rPr lang="en-US" sz="3600" b="1" dirty="0">
                <a:solidFill>
                  <a:srgbClr val="FFFF99"/>
                </a:solidFill>
                <a:latin typeface="+mn-lt"/>
              </a:rPr>
              <a:t>“Covenantal </a:t>
            </a:r>
            <a:r>
              <a:rPr lang="en-US" sz="3600" b="1" i="1" dirty="0">
                <a:solidFill>
                  <a:srgbClr val="FFFF99"/>
                </a:solidFill>
                <a:latin typeface="+mn-lt"/>
              </a:rPr>
              <a:t>shalom </a:t>
            </a:r>
            <a:r>
              <a:rPr lang="en-US" sz="3600" b="1" dirty="0">
                <a:solidFill>
                  <a:srgbClr val="FFFF99"/>
                </a:solidFill>
                <a:latin typeface="+mn-lt"/>
              </a:rPr>
              <a:t>at </a:t>
            </a:r>
            <a:r>
              <a:rPr lang="en-US" sz="3600" b="1" dirty="0" err="1">
                <a:solidFill>
                  <a:srgbClr val="FFFF99"/>
                </a:solidFill>
                <a:latin typeface="+mn-lt"/>
              </a:rPr>
              <a:t>Highwind</a:t>
            </a:r>
            <a:r>
              <a:rPr lang="en-US" sz="3600" b="1" dirty="0">
                <a:solidFill>
                  <a:srgbClr val="FFFF99"/>
                </a:solidFill>
                <a:latin typeface="+mn-lt"/>
              </a:rPr>
              <a:t> Lake, Ontario” </a:t>
            </a:r>
            <a:endParaRPr lang="en-US" sz="3600" dirty="0">
              <a:latin typeface="+mn-lt"/>
            </a:endParaRPr>
          </a:p>
        </p:txBody>
      </p:sp>
      <p:sp>
        <p:nvSpPr>
          <p:cNvPr id="3" name="Content Placeholder 2">
            <a:extLst>
              <a:ext uri="{FF2B5EF4-FFF2-40B4-BE49-F238E27FC236}">
                <a16:creationId xmlns:a16="http://schemas.microsoft.com/office/drawing/2014/main" id="{1CDB1567-4935-487B-86B5-9E171618BD46}"/>
              </a:ext>
            </a:extLst>
          </p:cNvPr>
          <p:cNvSpPr>
            <a:spLocks noGrp="1"/>
          </p:cNvSpPr>
          <p:nvPr>
            <p:ph idx="1"/>
          </p:nvPr>
        </p:nvSpPr>
        <p:spPr>
          <a:xfrm>
            <a:off x="838200" y="5663682"/>
            <a:ext cx="10515600" cy="1015902"/>
          </a:xfrm>
        </p:spPr>
        <p:txBody>
          <a:bodyPr>
            <a:normAutofit fontScale="70000" lnSpcReduction="20000"/>
          </a:bodyPr>
          <a:lstStyle/>
          <a:p>
            <a:pPr marL="0" indent="0">
              <a:lnSpc>
                <a:spcPct val="110000"/>
              </a:lnSpc>
              <a:buNone/>
            </a:pPr>
            <a:r>
              <a:rPr lang="en-GB" sz="3200" b="1" i="0" u="none" strike="noStrike" baseline="0" dirty="0">
                <a:solidFill>
                  <a:srgbClr val="FFFF99"/>
                </a:solidFill>
                <a:cs typeface="SBL BibLit" panose="02000000000000000000" pitchFamily="2" charset="-79"/>
              </a:rPr>
              <a:t>If I should ever annul this fixed order—</a:t>
            </a:r>
            <a:r>
              <a:rPr lang="en-GB" sz="3200" b="1" dirty="0">
                <a:solidFill>
                  <a:srgbClr val="FFFF99"/>
                </a:solidFill>
                <a:cs typeface="SBL BibLit" panose="02000000000000000000" pitchFamily="2" charset="-79"/>
              </a:rPr>
              <a:t>o</a:t>
            </a:r>
            <a:r>
              <a:rPr lang="en-GB" sz="3200" b="1" i="0" u="none" strike="noStrike" baseline="0" dirty="0">
                <a:solidFill>
                  <a:srgbClr val="FFFF99"/>
                </a:solidFill>
                <a:cs typeface="SBL BibLit" panose="02000000000000000000" pitchFamily="2" charset="-79"/>
              </a:rPr>
              <a:t>nly then would the offspring of Israel cease to be a nation before me for all time.</a:t>
            </a:r>
          </a:p>
          <a:p>
            <a:pPr marL="0" indent="0" algn="r">
              <a:lnSpc>
                <a:spcPct val="110000"/>
              </a:lnSpc>
              <a:buNone/>
            </a:pPr>
            <a:r>
              <a:rPr lang="en-US" sz="2000" b="1" dirty="0">
                <a:solidFill>
                  <a:srgbClr val="FFFF99"/>
                </a:solidFill>
              </a:rPr>
              <a:t>Photo courtesy Stefan Dirks</a:t>
            </a:r>
          </a:p>
        </p:txBody>
      </p:sp>
      <p:pic>
        <p:nvPicPr>
          <p:cNvPr id="4" name="Picture 3">
            <a:extLst>
              <a:ext uri="{FF2B5EF4-FFF2-40B4-BE49-F238E27FC236}">
                <a16:creationId xmlns:a16="http://schemas.microsoft.com/office/drawing/2014/main" id="{DCCD59B9-9368-4CBB-BED7-528C76DEB9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694" y="681037"/>
            <a:ext cx="10310611" cy="4802806"/>
          </a:xfrm>
          <a:prstGeom prst="rect">
            <a:avLst/>
          </a:prstGeom>
        </p:spPr>
      </p:pic>
    </p:spTree>
    <p:extLst>
      <p:ext uri="{BB962C8B-B14F-4D97-AF65-F5344CB8AC3E}">
        <p14:creationId xmlns:p14="http://schemas.microsoft.com/office/powerpoint/2010/main" val="13671494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C2EE1-1873-D00B-B762-7F5786A4DB39}"/>
              </a:ext>
            </a:extLst>
          </p:cNvPr>
          <p:cNvSpPr>
            <a:spLocks noGrp="1"/>
          </p:cNvSpPr>
          <p:nvPr>
            <p:ph type="title"/>
          </p:nvPr>
        </p:nvSpPr>
        <p:spPr>
          <a:xfrm>
            <a:off x="838200" y="365126"/>
            <a:ext cx="10515600" cy="863040"/>
          </a:xfrm>
        </p:spPr>
        <p:txBody>
          <a:bodyPr>
            <a:normAutofit/>
          </a:bodyPr>
          <a:lstStyle/>
          <a:p>
            <a:r>
              <a:rPr lang="en-US" sz="3200" b="1" dirty="0">
                <a:solidFill>
                  <a:srgbClr val="FFFFCC"/>
                </a:solidFill>
                <a:effectLst/>
                <a:latin typeface="Calibri" panose="020F0502020204030204" pitchFamily="34" charset="0"/>
                <a:ea typeface="MS Gothic" panose="020B0609070205080204" pitchFamily="49" charset="-128"/>
              </a:rPr>
              <a:t>The New Covenant in the New Testament</a:t>
            </a:r>
            <a:endParaRPr lang="en-US" sz="3200" b="1" dirty="0">
              <a:solidFill>
                <a:srgbClr val="FFFFCC"/>
              </a:solidFill>
            </a:endParaRPr>
          </a:p>
        </p:txBody>
      </p:sp>
      <p:sp>
        <p:nvSpPr>
          <p:cNvPr id="3" name="Content Placeholder 2">
            <a:extLst>
              <a:ext uri="{FF2B5EF4-FFF2-40B4-BE49-F238E27FC236}">
                <a16:creationId xmlns:a16="http://schemas.microsoft.com/office/drawing/2014/main" id="{99FD512D-40CE-1237-46F0-FAD6B3490A29}"/>
              </a:ext>
            </a:extLst>
          </p:cNvPr>
          <p:cNvSpPr>
            <a:spLocks noGrp="1"/>
          </p:cNvSpPr>
          <p:nvPr>
            <p:ph idx="1"/>
          </p:nvPr>
        </p:nvSpPr>
        <p:spPr>
          <a:xfrm>
            <a:off x="838200" y="1380565"/>
            <a:ext cx="10515600" cy="4796398"/>
          </a:xfrm>
        </p:spPr>
        <p:txBody>
          <a:bodyPr>
            <a:normAutofit lnSpcReduction="10000"/>
          </a:bodyPr>
          <a:lstStyle/>
          <a:p>
            <a:pPr marL="0" indent="0">
              <a:lnSpc>
                <a:spcPct val="110000"/>
              </a:lnSpc>
              <a:spcBef>
                <a:spcPts val="0"/>
              </a:spcBef>
              <a:spcAft>
                <a:spcPts val="600"/>
              </a:spcAft>
              <a:buNone/>
              <a:tabLst>
                <a:tab pos="228600" algn="l"/>
                <a:tab pos="268288"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New Testament gets its name from this text. In fact, Jesus and the NT writers view their time as the “in those days” foretold by Jeremiah.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1435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Jesus announces its fulfillment in YHWH’s Supper (Luke 22:20; 1 Cor 11:25; 2 Cor 3:6)</a:t>
            </a:r>
          </a:p>
          <a:p>
            <a:pPr marL="51435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author of Hebrews announces its fulfillment in Christ (8:6–13; 10:16–17).</a:t>
            </a:r>
          </a:p>
          <a:p>
            <a:pPr marL="51435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of Revelation anticipates its final universal eschatological fulfillment (Rev 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0962494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CA336-5D61-ED54-764F-CF73A554EEE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5F04D48-B4EA-2627-0DFE-9D70ADC9577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54546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13" y="421341"/>
            <a:ext cx="11438774" cy="616444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959085" y="2067742"/>
            <a:ext cx="10013576" cy="2960811"/>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Lesson 32</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Hearing the Message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of YHWH’s Grace and Glory </a:t>
            </a: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000" b="1" dirty="0">
                <a:solidFill>
                  <a:srgbClr val="240000"/>
                </a:solidFill>
                <a:latin typeface="Matura MT Script Capitals" panose="03020802060602070202" pitchFamily="66" charset="0"/>
                <a:ea typeface="Calibri" panose="020F0502020204030204" pitchFamily="34" charset="0"/>
                <a:cs typeface="Calibri" panose="020F0502020204030204" pitchFamily="34" charset="0"/>
              </a:rPr>
              <a:t>in Ezekiel</a:t>
            </a:r>
          </a:p>
        </p:txBody>
      </p:sp>
    </p:spTree>
    <p:extLst>
      <p:ext uri="{BB962C8B-B14F-4D97-AF65-F5344CB8AC3E}">
        <p14:creationId xmlns:p14="http://schemas.microsoft.com/office/powerpoint/2010/main" val="33665658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C9D16-131F-09AE-0B3A-3C52C5BC71FE}"/>
              </a:ext>
            </a:extLst>
          </p:cNvPr>
          <p:cNvSpPr>
            <a:spLocks noGrp="1"/>
          </p:cNvSpPr>
          <p:nvPr>
            <p:ph type="title"/>
          </p:nvPr>
        </p:nvSpPr>
        <p:spPr>
          <a:xfrm>
            <a:off x="838200" y="365125"/>
            <a:ext cx="10515600" cy="809251"/>
          </a:xfrm>
        </p:spPr>
        <p:txBody>
          <a:bodyPr>
            <a:normAutofit/>
          </a:bodyPr>
          <a:lstStyle/>
          <a:p>
            <a:pPr algn="ctr"/>
            <a:r>
              <a:rPr lang="en-US" sz="3600" b="1" dirty="0">
                <a:solidFill>
                  <a:srgbClr val="FFFFCC"/>
                </a:solidFill>
                <a:latin typeface="+mn-lt"/>
              </a:rPr>
              <a:t>The Book of Ezekiel</a:t>
            </a:r>
          </a:p>
        </p:txBody>
      </p:sp>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1281952"/>
            <a:ext cx="10771094" cy="5316071"/>
          </a:xfrm>
        </p:spPr>
        <p:txBody>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Prophet Ezekiel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All that we know of Ezekiel we learn from the collection of prophecies that bears his name. Like many Hebrew names, “Ezekiel” (1:3; 24:24) represents either an affirmation of faith, “God strengthens/toughens,” or an appeal of faith, “May God strengthen/toughen.” </a:t>
            </a:r>
          </a:p>
          <a:p>
            <a:pPr marL="358775"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Though related in meaning to Hezekiah, “YHWH has strengthened”), only one other person in the First Testament has this name. He was also a priest, though from an earlier generation (1 Chron 24:16).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5505197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1127051"/>
            <a:ext cx="10771094" cy="5470972"/>
          </a:xfrm>
        </p:spPr>
        <p:txBody>
          <a:bodyPr>
            <a:normAutofit fontScale="92500" lnSpcReduction="10000"/>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1:3 Ezekiel is identified more precisely as a priest,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Buzi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His vocational classification need not be doubted, and probably explains why he was included in the deportation of 597 BC. </a:t>
            </a: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he seems not to have assumed priestly responsibilities before his exile, his familiarity with the Temple layout, orthodox and pagan cult forms, the spiritual heritage of Israel, specifically Levitical/priestly issues, and his concern for a rebuilt Temple, leave the impression of one thoroughly prepared for spiritual leadership in the tradition of the priesthood. </a:t>
            </a:r>
            <a:endParaRPr lang="en-US" dirty="0"/>
          </a:p>
        </p:txBody>
      </p:sp>
    </p:spTree>
    <p:extLst>
      <p:ext uri="{BB962C8B-B14F-4D97-AF65-F5344CB8AC3E}">
        <p14:creationId xmlns:p14="http://schemas.microsoft.com/office/powerpoint/2010/main" val="367512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1180214"/>
            <a:ext cx="10883153" cy="5121974"/>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crumbling of the Assyrian empire coincided with the emergence of another genius, of Chaldean descent,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Nabopolassar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(625–605 BC). Rising from obscurity, this man not only founded a new dynasty in Babylon; he laid the foundation for one of the most brilliant, if short-lived, empires of the ancient world. </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pace of historical events quickened with his arrival on the scene. In 626 BC he won a resounding victory outside Babylon in the last attack the Assyrians would ever make on this city. In 616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Nabopolassar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went on the offensive, marching up the Euphrates.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451890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1360967"/>
            <a:ext cx="10771094" cy="5237056"/>
          </a:xfrm>
        </p:spPr>
        <p:txBody>
          <a:bodyPr>
            <a:normAutofit/>
          </a:bodyPr>
          <a:lstStyle/>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probably was one of the few in line for priestly ministry who took the calling seriously. His senior prophetic contemporary, Jeremiah, was also of priestly descent, but not from Jerusalem. Cf. Jer 1:1. </a:t>
            </a:r>
          </a:p>
          <a:p>
            <a:pPr marL="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know nothing of his family, except that his vocation took a colossal toll on his own marriage. As a sign of what Israel was about to experience, YHWH took his wife, and then forbade the prophet from external expressions of grief (24:15–27).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8284534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603971" y="1422053"/>
            <a:ext cx="10771094" cy="6069105"/>
          </a:xfrm>
        </p:spPr>
        <p:txBody>
          <a:bodyPr>
            <a:normAutofit/>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surprisingly, Ezekiel has been the subject of numerous psychoanalytical studies. While prophets were known often to act and speak erratically for rhetorical purposes, Ezekiel was in a class of his own. The concentration of so many bizarre features in one individual is without precedent: his muteness, lying bound and naked, digging holes in the walls of houses, emotional paralysis in the face of his wife’s death, “spiritual” travels, images of strange creatures, of eyes, and creeping things, hearing voices and the sounds of water, his withdrawal symptoms, fascination with feces. </a:t>
            </a:r>
            <a:endParaRPr lang="en-US" dirty="0"/>
          </a:p>
        </p:txBody>
      </p:sp>
    </p:spTree>
    <p:extLst>
      <p:ext uri="{BB962C8B-B14F-4D97-AF65-F5344CB8AC3E}">
        <p14:creationId xmlns:p14="http://schemas.microsoft.com/office/powerpoint/2010/main" val="29248486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528918"/>
            <a:ext cx="10771094" cy="6069105"/>
          </a:xfrm>
        </p:spPr>
        <p:txBody>
          <a:bodyPr>
            <a:normAutofit lnSpcReduction="10000"/>
          </a:bodyPr>
          <a:lstStyle/>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Broome concluded that Ezekiel was a true psychotic, capable of great religious insight, but exhibiting a series of diagnostic characteristics: catatonia, narcissistic–masochistic conflict, schizophrenic withdrawal, delusions of grandeur and persecution. In short he suffered from a paranoiac condition common in many great spiritual leaders. (“Ezekiel’s Abnormal Personality,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JBL</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65 [1946]: 277–92). </a:t>
            </a: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13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indent="0">
              <a:lnSpc>
                <a:spcPct val="11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While psychoanalysis of the person may explain certain features of the text, the entire enterprise is far too speculative about Ezekiel’s past and too conjectural about his emotional state to be convincing.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7113299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797442"/>
            <a:ext cx="10771094" cy="5800581"/>
          </a:xfrm>
        </p:spPr>
        <p:txBody>
          <a:bodyPr>
            <a:normAutofit lnSpcReduction="10000"/>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Not only does it disregard the rhetorical function of prophecy to change the thinking and behavior of the audience;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it also fails to recognize that the symptoms of authentic prophetic experiences may often resemble what uninitiated folk diagnose as a fundamental pathology (Compare the cynical evaluation of the Pentecostal outpouring of the Spirit in Acts 2:13).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Most seriously, it turns the explicit evidence of the text on its head. Whereas the pervasive emphasis of the book is on the initiative of YHWH in controlling the thinking and actions of the prophet, YHWH becomes “a creation of Ezekiel’s own brain” (Halperin, </a:t>
            </a:r>
            <a:r>
              <a:rPr lang="en-US" sz="3200" b="1" i="1" dirty="0">
                <a:solidFill>
                  <a:srgbClr val="FFFFCC"/>
                </a:solidFill>
                <a:effectLst/>
                <a:latin typeface="Calibri" panose="020F0502020204030204" pitchFamily="34" charset="0"/>
                <a:ea typeface="MS Gothic" panose="020B0609070205080204" pitchFamily="49" charset="-128"/>
              </a:rPr>
              <a:t>Seeking Ezekiel</a:t>
            </a:r>
            <a:r>
              <a:rPr lang="en-US" sz="3200" b="1" dirty="0">
                <a:solidFill>
                  <a:srgbClr val="FFFFCC"/>
                </a:solidFill>
                <a:effectLst/>
                <a:latin typeface="Calibri" panose="020F0502020204030204" pitchFamily="34" charset="0"/>
                <a:ea typeface="MS Gothic" panose="020B0609070205080204" pitchFamily="49" charset="-128"/>
              </a:rPr>
              <a:t>, p. 223).</a:t>
            </a:r>
            <a:endParaRPr lang="en-US" sz="3200" b="1" dirty="0">
              <a:solidFill>
                <a:srgbClr val="FFFFCC"/>
              </a:solidFill>
            </a:endParaRPr>
          </a:p>
        </p:txBody>
      </p:sp>
    </p:spTree>
    <p:extLst>
      <p:ext uri="{BB962C8B-B14F-4D97-AF65-F5344CB8AC3E}">
        <p14:creationId xmlns:p14="http://schemas.microsoft.com/office/powerpoint/2010/main" val="11130664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776177"/>
            <a:ext cx="10771094" cy="5821846"/>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cannot deny the uniqueness of Ezekiel’s style of ministry. But to attribute this to a pathology arising from early abuse and an Oedipus complex misconstrues the profundity of his message and the sensitivity of his personality.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prophetic experiences, symbolic actions, and oracular pronouncements derived from encounters with God that had affected his entire being.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What other prophets spoke of, Ezekiel suffered. He was a man totally possessed by the spirit of YHWH, called, equipped, and gripped by the hand of God.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829905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528918"/>
            <a:ext cx="10771094" cy="6069105"/>
          </a:xfrm>
        </p:spPr>
        <p:txBody>
          <a:bodyPr>
            <a:noAutofit/>
          </a:bodyPr>
          <a:lstStyle/>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Ezekiel was a “sign, portent” (12:6,11; 24:24,27), carrying in his body the oracles he proclaims and redefining the adage, “The medium is the message.” </a:t>
            </a: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Furthermore, he was a profound theologian, exposing the delusions of his audience and reintroducing them to the God of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240226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744279"/>
            <a:ext cx="10771094" cy="5853744"/>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Message of Ezekiel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Ezekiel as the mouthpiece for God’s passion.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the word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qinʾa</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“jealousy, passion,” appears only ten times in the book, it expresses the underlying motif of Ezekiel’s ministry.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First Testament “passion” is aroused when a legitimate and wholesome relationship is threatened by interference from a third party.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Thus the word expresses an entirely appropriate response by a husband or wife when another “lover” enters the picture (Prov 6:32–35).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15062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528918"/>
            <a:ext cx="10771094" cy="606910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Since the marriage metaphor provides the basic image for understanding YHWH’s covenant with Israel (Ezek 16), the description of his response to infidelity as “passion,” is both logical and natural.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Indeed,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Qannaʿ</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is not merely an attribute of God; it is an epithet, a virtual name (Exod 20:5; Deut 5:9: “I am YHWH your God, El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Qanna</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(Impassioned God).”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YHWH had committed himself to Israel in covenant, a devotion expressed in gracious redemption of the nation from bondage; and he rightfully expected grateful and exclusive loyalty in return.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16026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528918"/>
            <a:ext cx="10771094" cy="6069105"/>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intensity of his wrath at threats to this relationship was directly proportional to the depth of his love. It arose out of the profundity of his covenant love. Because he felt so deeply he had to respond vigorously. His relationship with his people had been violated, and he must defend it.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56478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489099" y="861237"/>
            <a:ext cx="11334306" cy="5736786"/>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Ezekiel as the herald of the certainty of God’s word.</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Speaking for YHWH, on numerous occasions we hear him end a prophecy with “I am YHWH; I have spoken; I will do [it]” (17:24; cf. 12:21–28).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meant that God keeps his word: both his promises and his threats.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many in our own day Ezekiel’s people were preoccupied with the promises of God (“Every Promise in the Book is Mine!”).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And the nearer Nebuchadnezzar’s army came the more they clung to God’s covenant promises as their immutable bases of security:</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6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99992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870E1-DCCC-0807-DE45-88D3305E6DE8}"/>
              </a:ext>
            </a:extLst>
          </p:cNvPr>
          <p:cNvSpPr>
            <a:spLocks noGrp="1"/>
          </p:cNvSpPr>
          <p:nvPr>
            <p:ph idx="1"/>
          </p:nvPr>
        </p:nvSpPr>
        <p:spPr>
          <a:xfrm>
            <a:off x="609599" y="871870"/>
            <a:ext cx="10883153" cy="5430318"/>
          </a:xfrm>
        </p:spPr>
        <p:txBody>
          <a:bodyPr>
            <a:noAutofit/>
          </a:bodyPr>
          <a:lstStyle/>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Alarmed at the rising might of the Babylonian, under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Psammeticus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the Egyptians did the unthinkable, changing allegiances and joining the Assyrians to stall the Babylonian advance.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in 614 BC the Medes joined the fray, taking the city of Ashur by storm. The allies continued their pressure on the dying empire, laying siege to Nineveh in 612 BC, and bringing about her fall after three months. </a:t>
            </a:r>
          </a:p>
          <a:p>
            <a:pPr marL="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What remained of the Assyrian army dug in Harran. With the aid of the Medes, in 610 BC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Nabopolassar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drove the combined forces of Egypt and Assyria out of the city.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15252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776177"/>
            <a:ext cx="11125200" cy="5821846"/>
          </a:xfrm>
        </p:spPr>
        <p:txBody>
          <a:bodyPr>
            <a:noAutofit/>
          </a:bodyPr>
          <a:lstStyle/>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promised Abraham and his descendants eternal title to the land of Canaan.</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Sinai God had entered into a covenant with Israel from which there would be no divorce.</a:t>
            </a: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chosen Zion as his own permanent residence.</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adopted David as his son and promised him eternal title to the throne of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buNone/>
            </a:pPr>
            <a:r>
              <a:rPr lang="en-US" sz="3200" b="1" dirty="0">
                <a:solidFill>
                  <a:srgbClr val="FFFFCC"/>
                </a:solidFill>
                <a:effectLst/>
                <a:latin typeface="Calibri" panose="020F0502020204030204" pitchFamily="34" charset="0"/>
                <a:ea typeface="MS Gothic" panose="020B0609070205080204" pitchFamily="49" charset="-128"/>
              </a:rPr>
              <a:t>Ezekiel’s overriding purpose was to transform his audience’s perception of their relationship with YHWH, exposing delusions of innocence, and offering a divine understanding of reality.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3576667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701750"/>
            <a:ext cx="11125200" cy="5896274"/>
          </a:xfrm>
        </p:spPr>
        <p:txBody>
          <a:bodyPr>
            <a:noAutofit/>
          </a:bodyPr>
          <a:lstStyle/>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promised Abraham and his descendants eternal title to the land of Canaan.</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Sinai God had entered into a covenant with Israel from which there would be no divorce.</a:t>
            </a: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chosen Zion as his own permanent residence.</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indent="-627063">
              <a:lnSpc>
                <a:spcPct val="107000"/>
              </a:lnSpc>
              <a:spcAft>
                <a:spcPts val="8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had adopted David as his son and promised him eternal title to the throne of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buNone/>
            </a:pPr>
            <a:r>
              <a:rPr lang="en-US" sz="3200" b="1" dirty="0">
                <a:solidFill>
                  <a:srgbClr val="FFFFCC"/>
                </a:solidFill>
                <a:effectLst/>
                <a:latin typeface="Calibri" panose="020F0502020204030204" pitchFamily="34" charset="0"/>
                <a:ea typeface="MS Gothic" panose="020B0609070205080204" pitchFamily="49" charset="-128"/>
              </a:rPr>
              <a:t>Ezekiel’s overriding purpose is to transform his audience’s perception of their relationship with YHWH, exposing delusions of innocence, and offering a divine understanding of reality.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729876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829340"/>
            <a:ext cx="11125200" cy="5768683"/>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His pursuit of this goal divides into two discreet parts, separated by the announcement of the messenger from Jerusalem, “The city has fallen!” (33:21).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Prior to the fall of Jerusalem Ezekiel’s prophecies consisted of negative pronouncements of judgment upon his people for their infidelity to the covenant.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Contrary to prevailing opinion in his day, the people of Judah had no reason to hope in YHWH’s rescue.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Ezekiel communicated this message in chapters 4–24 by systematically attacking the pillars on which official orthodoxy constructed its notions of eternal security.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4135805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978195"/>
            <a:ext cx="11125200" cy="5619828"/>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If Judah will be destroyed—and she will—it will not happen because YHWH has reneged on his covenant commitment. Because they have been unfaithful to him the deity-nation-land relationships must be ruptured: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He will abandon his Temple and send his people into exile in a foreign land.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But after 586 BC the tone and emphasis of Ezekiel’s prophesies change. </a:t>
            </a:r>
          </a:p>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Once the old illusions of spirituality had been destroyed, he could look forward to a new day when the tri-partite association is restored and all three parties experience covenant shalom.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354315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1010093"/>
            <a:ext cx="11125200" cy="5587930"/>
          </a:xfrm>
        </p:spPr>
        <p:txBody>
          <a:bodyPr>
            <a:noAutofit/>
          </a:bodyPr>
          <a:lstStyle/>
          <a:p>
            <a:pPr marL="0" indent="0">
              <a:lnSpc>
                <a:spcPct val="100000"/>
              </a:lnSpc>
              <a:spcBef>
                <a:spcPts val="0"/>
              </a:spcBef>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In the process Ezekiel affirmed that official orthodoxy had indeed been based on a germ of truth. YHWH’s covenant promises are eternal. </a:t>
            </a:r>
          </a:p>
          <a:p>
            <a:pPr marL="0" indent="0">
              <a:lnSpc>
                <a:spcPct val="100000"/>
              </a:lnSpc>
              <a:spcBef>
                <a:spcPts val="0"/>
              </a:spcBef>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The earlier problem had not been the veracity of the divine word, but the illegitimate appropriation of that word by those who failed to keep the terms of the agreement. </a:t>
            </a:r>
          </a:p>
          <a:p>
            <a:pPr marL="0" indent="0">
              <a:lnSpc>
                <a:spcPct val="100000"/>
              </a:lnSpc>
              <a:spcBef>
                <a:spcPts val="0"/>
              </a:spcBef>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Accordingly, in his vision of the new day, Ezekiel offered hope by systematically reconstructing the pillars on which the nation’s security had been based in the first place. </a:t>
            </a:r>
          </a:p>
          <a:p>
            <a:pPr marL="0" indent="0">
              <a:lnSpc>
                <a:spcPct val="100000"/>
              </a:lnSpc>
              <a:spcBef>
                <a:spcPts val="0"/>
              </a:spcBef>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In both, the judgment and the restoration, the word of YHWH is affirmed: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423428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582706" y="941294"/>
            <a:ext cx="11125200" cy="5656729"/>
          </a:xfrm>
        </p:spPr>
        <p:txBody>
          <a:bodyPr>
            <a:noAutofit/>
          </a:bodyPr>
          <a:lstStyle/>
          <a:p>
            <a:pPr marL="0" indent="0">
              <a:lnSpc>
                <a:spcPct val="100000"/>
              </a:lnSpc>
              <a:spcBef>
                <a:spcPts val="0"/>
              </a:spcBef>
              <a:spcAft>
                <a:spcPts val="8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rPr>
              <a:t>not only the immediate word, whose fulfillment would confirm Ezekiel’s status as a true prophet; but especially in the ancient words, declared in the act of redemption from Egypt, and at Mount Sinai in the covenant.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8551171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975AA-3260-1C31-24A4-B082B84DF466}"/>
              </a:ext>
            </a:extLst>
          </p:cNvPr>
          <p:cNvSpPr>
            <a:spLocks noGrp="1"/>
          </p:cNvSpPr>
          <p:nvPr>
            <p:ph idx="1"/>
          </p:nvPr>
        </p:nvSpPr>
        <p:spPr>
          <a:xfrm>
            <a:off x="318977" y="797442"/>
            <a:ext cx="11674549" cy="5800581"/>
          </a:xfrm>
        </p:spPr>
        <p:txBody>
          <a:bodyPr>
            <a:noAutofit/>
          </a:bodyPr>
          <a:lstStyle/>
          <a:p>
            <a:pPr marL="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Ezekiel as herald of what it means to be the people of God.</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it would be in </a:t>
            </a: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the days of Jesus and Paul, m</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erely claiming descent from Abraham was not enough.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Living in the land God gave to them was not enough.</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Having David as one’s king was not enough.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And having the Temple, the symbol of God’s presence, in Jerusalem was not enough. </a:t>
            </a:r>
          </a:p>
          <a:p>
            <a:pPr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True membership in the community of faith comes through a divine heart transplant (chapter 36) and is evidenced in a transformed life, a transformation that is proved by exclusive devotion to YHWH, high ethical behavior, and compassion to the poor.</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463051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FE1E1-46A0-4ED8-2C16-BAC027F86EC4}"/>
              </a:ext>
            </a:extLst>
          </p:cNvPr>
          <p:cNvSpPr>
            <a:spLocks noGrp="1"/>
          </p:cNvSpPr>
          <p:nvPr>
            <p:ph type="title"/>
          </p:nvPr>
        </p:nvSpPr>
        <p:spPr>
          <a:xfrm>
            <a:off x="838200" y="832959"/>
            <a:ext cx="10515600" cy="683746"/>
          </a:xfrm>
        </p:spPr>
        <p:txBody>
          <a:bodyPr>
            <a:normAutofit/>
          </a:bodyPr>
          <a:lstStyle/>
          <a:p>
            <a:pPr marL="538163" indent="-538163"/>
            <a:r>
              <a:rPr lang="en-US" sz="3600" b="1" dirty="0">
                <a:solidFill>
                  <a:srgbClr val="FFFFCC"/>
                </a:solidFill>
                <a:latin typeface="+mn-lt"/>
              </a:rPr>
              <a:t>3.	The Methods of Ezekiel</a:t>
            </a:r>
          </a:p>
        </p:txBody>
      </p:sp>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73741" y="1414130"/>
            <a:ext cx="10954871" cy="5219752"/>
          </a:xfrm>
        </p:spPr>
        <p:txBody>
          <a:bodyPr>
            <a:normAutofit fontScale="92500"/>
          </a:bodyPr>
          <a:lstStyle/>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Ezekiel’s rhetorical agenda is clear: to transform his audience’s (the exiles’) perceptions of their relationship with YHWH and ultimately to change their behavior. But how did he seek to get this message across?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fact that the prophet is portrayed almost like a puppet, with YHWH pulling all the strings, might lead one to expect a bland and routine answer to this question.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the opposite is the case. In my view, no other prophet is so creative in his presentation of his message, and none is as forceful. </a:t>
            </a:r>
            <a:endParaRPr lang="en-US" dirty="0"/>
          </a:p>
        </p:txBody>
      </p:sp>
    </p:spTree>
    <p:extLst>
      <p:ext uri="{BB962C8B-B14F-4D97-AF65-F5344CB8AC3E}">
        <p14:creationId xmlns:p14="http://schemas.microsoft.com/office/powerpoint/2010/main" val="22514220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786809"/>
            <a:ext cx="11286565" cy="5891897"/>
          </a:xfrm>
        </p:spPr>
        <p:txBody>
          <a:bodyPr>
            <a:normAutofit fontScale="92500" lnSpcReduction="20000"/>
          </a:bodyPr>
          <a:lstStyle/>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rhetorical strategies reflected in this collection are both visual and aural, all designed to penetrate the hardened minds of his hearers. We may discuss specifically the genres of his prophecies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asd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we encounter each type or genre, but for the moment we may identify four major categories of accounts, reflecting four of the major sections of the book: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prophetic call narrative, involving an inaugural vision, a verbal commissioning, and a physical binding (1:1–3:27);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pronouncements of judgment against Judah and Jerusalem (4:1–24:27; 33:1–34);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oracles against foreign nations (25:1–32:32); </a:t>
            </a:r>
          </a:p>
          <a:p>
            <a:pPr marL="0" indent="0">
              <a:lnSpc>
                <a:spcPct val="12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announcements of salvation and restoration (34:1–48:35). </a:t>
            </a:r>
            <a:endParaRPr lang="en-US" sz="2400" dirty="0"/>
          </a:p>
        </p:txBody>
      </p:sp>
    </p:spTree>
    <p:extLst>
      <p:ext uri="{BB962C8B-B14F-4D97-AF65-F5344CB8AC3E}">
        <p14:creationId xmlns:p14="http://schemas.microsoft.com/office/powerpoint/2010/main" val="10595728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A3A5CD-0490-FF0D-3531-CA968BA8655D}"/>
              </a:ext>
            </a:extLst>
          </p:cNvPr>
          <p:cNvSpPr>
            <a:spLocks noGrp="1"/>
          </p:cNvSpPr>
          <p:nvPr>
            <p:ph idx="1"/>
          </p:nvPr>
        </p:nvSpPr>
        <p:spPr>
          <a:xfrm>
            <a:off x="537882" y="923365"/>
            <a:ext cx="11286565" cy="5755341"/>
          </a:xfrm>
        </p:spPr>
        <p:txBody>
          <a:bodyPr>
            <a:no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Judgment Speeches of various sub-types: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62025" indent="-514350">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Legal Addresses: 14:12–15:8; 16:1–63; 20:1–44; 22:1–16; 23:1–49.</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62025" indent="-514350">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Disputations: 11:1–12; 11:14–21; 12:21–25; 12:26–28; 18:1–32; 	24:1–14; 33:10–20; 33:23–29)</a:t>
            </a:r>
          </a:p>
          <a:p>
            <a:pPr marL="962025" indent="-514350">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Figurative Addresses: 17:1–24; 19:1–14; 21:1–22[20:45–21:17]; 22:17–22; 27:1–36; 28:1–19; 29:1–16; 31:1–18.</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62025" indent="-514350">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Laments: 19:1–14; 27:1–36; 32:1–16; 32:16–32. </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03685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1009</TotalTime>
  <Words>20197</Words>
  <Application>Microsoft Office PowerPoint</Application>
  <PresentationFormat>Widescreen</PresentationFormat>
  <Paragraphs>879</Paragraphs>
  <Slides>238</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238</vt:i4>
      </vt:variant>
    </vt:vector>
  </HeadingPairs>
  <TitlesOfParts>
    <vt:vector size="246" baseType="lpstr">
      <vt:lpstr>Arial</vt:lpstr>
      <vt:lpstr>Calibri</vt:lpstr>
      <vt:lpstr>Calibri Light</vt:lpstr>
      <vt:lpstr>Courier New</vt:lpstr>
      <vt:lpstr>Matura MT Script Capitals</vt:lpstr>
      <vt:lpstr>SBL BibLit</vt:lpstr>
      <vt:lpstr>Office Theme</vt:lpstr>
      <vt:lpstr>Acrobat Document</vt:lpstr>
      <vt:lpstr>PowerPoint Presentation</vt:lpstr>
      <vt:lpstr>PowerPoint Presentation</vt:lpstr>
      <vt:lpstr>PowerPoint Presentation</vt:lpstr>
      <vt:lpstr>Introduction to the Great Prophets of the Exile</vt:lpstr>
      <vt:lpstr>1. The Political Environments of Jeremiah and Ezekiel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Book of Lamentations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Declaration of Hope in the Midst of Despair:  A Nugget in Lamentations 3:19–33</vt:lpstr>
      <vt:lpstr>PowerPoint Presentation</vt:lpstr>
      <vt:lpstr>PowerPoint Presentation</vt:lpstr>
      <vt:lpstr>PowerPoint Presentation</vt:lpstr>
      <vt:lpstr>PowerPoint Presentation</vt:lpstr>
      <vt:lpstr>1. The Political Context of Jeremiah’s Ministry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Structure and Outline of Jeremiah</vt:lpstr>
      <vt:lpstr>PowerPoint Presentation</vt:lpstr>
      <vt:lpstr>PowerPoint Presentation</vt:lpstr>
      <vt:lpstr>PowerPoint Presentation</vt:lpstr>
      <vt:lpstr>PowerPoint Presentation</vt:lpstr>
      <vt:lpstr>PowerPoint Presentation</vt:lpstr>
      <vt:lpstr>PowerPoint Presentation</vt:lpstr>
      <vt:lpstr>4. Two Notes on the Message of Jeremiah</vt:lpstr>
      <vt:lpstr>4. Two Notes on the Message of Jeremiah</vt:lpstr>
      <vt:lpstr>PowerPoint Presentation</vt:lpstr>
      <vt:lpstr>PowerPoint Presentation</vt:lpstr>
      <vt:lpstr>PowerPoint Presentation</vt:lpstr>
      <vt:lpstr>PowerPoint Presentation</vt:lpstr>
      <vt:lpstr>PowerPoint Presentation</vt:lpstr>
      <vt:lpstr>1. A Broad Outline of Jeremiah 31:23–40</vt:lpstr>
      <vt:lpstr>2. The Divine Nature of the “New Israelite Covenant”</vt:lpstr>
      <vt:lpstr>2. The Divine Nature of the “New Israelite Covenant”</vt:lpstr>
      <vt:lpstr>PowerPoint Presentation</vt:lpstr>
      <vt:lpstr>PowerPoint Presentation</vt:lpstr>
      <vt:lpstr>PowerPoint Presentation</vt:lpstr>
      <vt:lpstr>Summary Significance</vt:lpstr>
      <vt:lpstr>“Covenantal shalom at Highwind Lake, Ontario” </vt:lpstr>
      <vt:lpstr>The New Covenant in the New Testament</vt:lpstr>
      <vt:lpstr>PowerPoint Presentation</vt:lpstr>
      <vt:lpstr>PowerPoint Presentation</vt:lpstr>
      <vt:lpstr>The Book of Ezekiel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The Methods of Ezekiel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The Autobiographical Character of the Book</vt:lpstr>
      <vt:lpstr>PowerPoint Presentation</vt:lpstr>
      <vt:lpstr>PowerPoint Presentation</vt:lpstr>
      <vt:lpstr>4. The Structure and Outline of the Book of Ezekiel</vt:lpstr>
      <vt:lpstr>PowerPoint Presentation</vt:lpstr>
      <vt:lpstr>A Broad Outline of Ezekiel</vt:lpstr>
      <vt:lpstr>PowerPoint Presentation</vt:lpstr>
      <vt:lpstr>PowerPoint Presentation</vt:lpstr>
      <vt:lpstr>PowerPoint Presentation</vt:lpstr>
      <vt:lpstr>Nahum</vt:lpstr>
      <vt:lpstr>Nahum</vt:lpstr>
      <vt:lpstr>Nahum</vt:lpstr>
      <vt:lpstr>Nahum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Outline of Nahum</vt:lpstr>
      <vt:lpstr>PowerPoint Presentation</vt:lpstr>
      <vt:lpstr>PowerPoint Presentation</vt:lpstr>
      <vt:lpstr>Joel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Outline of Joel</vt:lpstr>
      <vt:lpstr>PowerPoint Presentation</vt:lpstr>
      <vt:lpstr>PowerPoint Presentation</vt:lpstr>
      <vt:lpstr>PowerPoint Presentation</vt:lpstr>
      <vt:lpstr>PowerPoint Presentation</vt:lpstr>
      <vt:lpstr>Obadiah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Habakkuk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Zephaniah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Haggai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Zechariah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Malachi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11</cp:revision>
  <dcterms:created xsi:type="dcterms:W3CDTF">2023-05-08T15:59:41Z</dcterms:created>
  <dcterms:modified xsi:type="dcterms:W3CDTF">2023-05-23T04:19:19Z</dcterms:modified>
</cp:coreProperties>
</file>